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70" r:id="rId2"/>
    <p:sldId id="271" r:id="rId3"/>
    <p:sldId id="272" r:id="rId4"/>
    <p:sldId id="273" r:id="rId5"/>
    <p:sldId id="274" r:id="rId6"/>
    <p:sldId id="275" r:id="rId7"/>
    <p:sldId id="283" r:id="rId8"/>
    <p:sldId id="284" r:id="rId9"/>
    <p:sldId id="287" r:id="rId10"/>
    <p:sldId id="288" r:id="rId11"/>
    <p:sldId id="291" r:id="rId12"/>
    <p:sldId id="298" r:id="rId13"/>
  </p:sldIdLst>
  <p:sldSz cx="7556500" cy="10699750"/>
  <p:notesSz cx="7556500" cy="106997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2CBC9"/>
    <a:srgbClr val="034E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564" autoAdjust="0"/>
    <p:restoredTop sz="94660"/>
  </p:normalViewPr>
  <p:slideViewPr>
    <p:cSldViewPr>
      <p:cViewPr>
        <p:scale>
          <a:sx n="75" d="100"/>
          <a:sy n="75" d="100"/>
        </p:scale>
        <p:origin x="1476" y="-3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6740" y="3316926"/>
            <a:ext cx="6423025" cy="461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1" i="0">
                <a:solidFill>
                  <a:srgbClr val="034EA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3475" y="5991861"/>
            <a:ext cx="528955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2/4/2025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pPr marL="38106">
              <a:spcBef>
                <a:spcPts val="120"/>
              </a:spcBef>
            </a:pPr>
            <a:fld id="{81D60167-4931-47E6-BA6A-407CBD079E47}" type="slidenum">
              <a:rPr lang="en-US" altLang="zh-HK" spc="-25" smtClean="0"/>
              <a:pPr marL="38106">
                <a:spcBef>
                  <a:spcPts val="120"/>
                </a:spcBef>
              </a:pPr>
              <a:t>‹#›</a:t>
            </a:fld>
            <a:endParaRPr lang="en-US" altLang="zh-HK" spc="-25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" y="5477"/>
            <a:ext cx="7552931" cy="10692003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1565709" y="8392559"/>
            <a:ext cx="4811395" cy="690245"/>
          </a:xfrm>
          <a:custGeom>
            <a:avLst/>
            <a:gdLst/>
            <a:ahLst/>
            <a:cxnLst/>
            <a:rect l="l" t="t" r="r" b="b"/>
            <a:pathLst>
              <a:path w="4811395" h="690245">
                <a:moveTo>
                  <a:pt x="968527" y="515975"/>
                </a:moveTo>
                <a:lnTo>
                  <a:pt x="923518" y="475703"/>
                </a:lnTo>
                <a:lnTo>
                  <a:pt x="849744" y="453301"/>
                </a:lnTo>
                <a:lnTo>
                  <a:pt x="801979" y="443877"/>
                </a:lnTo>
                <a:lnTo>
                  <a:pt x="747953" y="435825"/>
                </a:lnTo>
                <a:lnTo>
                  <a:pt x="688416" y="429323"/>
                </a:lnTo>
                <a:lnTo>
                  <a:pt x="624128" y="424484"/>
                </a:lnTo>
                <a:lnTo>
                  <a:pt x="555828" y="421474"/>
                </a:lnTo>
                <a:lnTo>
                  <a:pt x="484263" y="420433"/>
                </a:lnTo>
                <a:lnTo>
                  <a:pt x="412711" y="421474"/>
                </a:lnTo>
                <a:lnTo>
                  <a:pt x="344411" y="424484"/>
                </a:lnTo>
                <a:lnTo>
                  <a:pt x="280111" y="429323"/>
                </a:lnTo>
                <a:lnTo>
                  <a:pt x="220586" y="435825"/>
                </a:lnTo>
                <a:lnTo>
                  <a:pt x="166560" y="443877"/>
                </a:lnTo>
                <a:lnTo>
                  <a:pt x="118783" y="453301"/>
                </a:lnTo>
                <a:lnTo>
                  <a:pt x="78028" y="463956"/>
                </a:lnTo>
                <a:lnTo>
                  <a:pt x="20510" y="488391"/>
                </a:lnTo>
                <a:lnTo>
                  <a:pt x="0" y="515975"/>
                </a:lnTo>
                <a:lnTo>
                  <a:pt x="5257" y="530098"/>
                </a:lnTo>
                <a:lnTo>
                  <a:pt x="45008" y="556260"/>
                </a:lnTo>
                <a:lnTo>
                  <a:pt x="118783" y="578662"/>
                </a:lnTo>
                <a:lnTo>
                  <a:pt x="166560" y="588086"/>
                </a:lnTo>
                <a:lnTo>
                  <a:pt x="220586" y="596138"/>
                </a:lnTo>
                <a:lnTo>
                  <a:pt x="280111" y="602640"/>
                </a:lnTo>
                <a:lnTo>
                  <a:pt x="344411" y="607479"/>
                </a:lnTo>
                <a:lnTo>
                  <a:pt x="412711" y="610489"/>
                </a:lnTo>
                <a:lnTo>
                  <a:pt x="484263" y="611517"/>
                </a:lnTo>
                <a:lnTo>
                  <a:pt x="555828" y="610489"/>
                </a:lnTo>
                <a:lnTo>
                  <a:pt x="624128" y="607479"/>
                </a:lnTo>
                <a:lnTo>
                  <a:pt x="688416" y="602640"/>
                </a:lnTo>
                <a:lnTo>
                  <a:pt x="747953" y="596138"/>
                </a:lnTo>
                <a:lnTo>
                  <a:pt x="801979" y="588086"/>
                </a:lnTo>
                <a:lnTo>
                  <a:pt x="849744" y="578662"/>
                </a:lnTo>
                <a:lnTo>
                  <a:pt x="890511" y="568007"/>
                </a:lnTo>
                <a:lnTo>
                  <a:pt x="948029" y="543572"/>
                </a:lnTo>
                <a:lnTo>
                  <a:pt x="968527" y="515975"/>
                </a:lnTo>
                <a:close/>
              </a:path>
              <a:path w="4811395" h="690245">
                <a:moveTo>
                  <a:pt x="2592336" y="380669"/>
                </a:moveTo>
                <a:lnTo>
                  <a:pt x="2561234" y="341642"/>
                </a:lnTo>
                <a:lnTo>
                  <a:pt x="2508643" y="317906"/>
                </a:lnTo>
                <a:lnTo>
                  <a:pt x="2433624" y="296532"/>
                </a:lnTo>
                <a:lnTo>
                  <a:pt x="2388514" y="286880"/>
                </a:lnTo>
                <a:lnTo>
                  <a:pt x="2338781" y="278003"/>
                </a:lnTo>
                <a:lnTo>
                  <a:pt x="2284742" y="269938"/>
                </a:lnTo>
                <a:lnTo>
                  <a:pt x="2226741" y="262763"/>
                </a:lnTo>
                <a:lnTo>
                  <a:pt x="2165083" y="256540"/>
                </a:lnTo>
                <a:lnTo>
                  <a:pt x="2100097" y="251307"/>
                </a:lnTo>
                <a:lnTo>
                  <a:pt x="2032114" y="247142"/>
                </a:lnTo>
                <a:lnTo>
                  <a:pt x="1961476" y="244094"/>
                </a:lnTo>
                <a:lnTo>
                  <a:pt x="1888477" y="242214"/>
                </a:lnTo>
                <a:lnTo>
                  <a:pt x="1813471" y="241579"/>
                </a:lnTo>
                <a:lnTo>
                  <a:pt x="1752892" y="241998"/>
                </a:lnTo>
                <a:lnTo>
                  <a:pt x="1693570" y="243217"/>
                </a:lnTo>
                <a:lnTo>
                  <a:pt x="1635696" y="245211"/>
                </a:lnTo>
                <a:lnTo>
                  <a:pt x="1579422" y="247954"/>
                </a:lnTo>
                <a:lnTo>
                  <a:pt x="1524939" y="251421"/>
                </a:lnTo>
                <a:lnTo>
                  <a:pt x="1472399" y="255587"/>
                </a:lnTo>
                <a:lnTo>
                  <a:pt x="1421980" y="260400"/>
                </a:lnTo>
                <a:lnTo>
                  <a:pt x="1373860" y="265849"/>
                </a:lnTo>
                <a:lnTo>
                  <a:pt x="1328191" y="271907"/>
                </a:lnTo>
                <a:lnTo>
                  <a:pt x="1285151" y="278549"/>
                </a:lnTo>
                <a:lnTo>
                  <a:pt x="1244904" y="285724"/>
                </a:lnTo>
                <a:lnTo>
                  <a:pt x="1256665" y="278447"/>
                </a:lnTo>
                <a:lnTo>
                  <a:pt x="1265212" y="270967"/>
                </a:lnTo>
                <a:lnTo>
                  <a:pt x="1270431" y="263334"/>
                </a:lnTo>
                <a:lnTo>
                  <a:pt x="1272197" y="255562"/>
                </a:lnTo>
                <a:lnTo>
                  <a:pt x="1267701" y="243166"/>
                </a:lnTo>
                <a:lnTo>
                  <a:pt x="1233347" y="219824"/>
                </a:lnTo>
                <a:lnTo>
                  <a:pt x="1168781" y="199059"/>
                </a:lnTo>
                <a:lnTo>
                  <a:pt x="1126515" y="189877"/>
                </a:lnTo>
                <a:lnTo>
                  <a:pt x="1078331" y="181610"/>
                </a:lnTo>
                <a:lnTo>
                  <a:pt x="1024750" y="174358"/>
                </a:lnTo>
                <a:lnTo>
                  <a:pt x="966330" y="168224"/>
                </a:lnTo>
                <a:lnTo>
                  <a:pt x="903605" y="163283"/>
                </a:lnTo>
                <a:lnTo>
                  <a:pt x="837107" y="159639"/>
                </a:lnTo>
                <a:lnTo>
                  <a:pt x="767384" y="157391"/>
                </a:lnTo>
                <a:lnTo>
                  <a:pt x="694982" y="156616"/>
                </a:lnTo>
                <a:lnTo>
                  <a:pt x="622579" y="157391"/>
                </a:lnTo>
                <a:lnTo>
                  <a:pt x="552856" y="159639"/>
                </a:lnTo>
                <a:lnTo>
                  <a:pt x="486359" y="163283"/>
                </a:lnTo>
                <a:lnTo>
                  <a:pt x="423633" y="168224"/>
                </a:lnTo>
                <a:lnTo>
                  <a:pt x="365213" y="174358"/>
                </a:lnTo>
                <a:lnTo>
                  <a:pt x="311632" y="181610"/>
                </a:lnTo>
                <a:lnTo>
                  <a:pt x="263436" y="189877"/>
                </a:lnTo>
                <a:lnTo>
                  <a:pt x="221183" y="199059"/>
                </a:lnTo>
                <a:lnTo>
                  <a:pt x="156616" y="219824"/>
                </a:lnTo>
                <a:lnTo>
                  <a:pt x="122250" y="243166"/>
                </a:lnTo>
                <a:lnTo>
                  <a:pt x="117754" y="255562"/>
                </a:lnTo>
                <a:lnTo>
                  <a:pt x="122250" y="267957"/>
                </a:lnTo>
                <a:lnTo>
                  <a:pt x="156616" y="291287"/>
                </a:lnTo>
                <a:lnTo>
                  <a:pt x="221183" y="312051"/>
                </a:lnTo>
                <a:lnTo>
                  <a:pt x="263436" y="321233"/>
                </a:lnTo>
                <a:lnTo>
                  <a:pt x="311632" y="329501"/>
                </a:lnTo>
                <a:lnTo>
                  <a:pt x="365213" y="336753"/>
                </a:lnTo>
                <a:lnTo>
                  <a:pt x="423633" y="342887"/>
                </a:lnTo>
                <a:lnTo>
                  <a:pt x="486359" y="347827"/>
                </a:lnTo>
                <a:lnTo>
                  <a:pt x="552856" y="351472"/>
                </a:lnTo>
                <a:lnTo>
                  <a:pt x="622579" y="353720"/>
                </a:lnTo>
                <a:lnTo>
                  <a:pt x="694982" y="354495"/>
                </a:lnTo>
                <a:lnTo>
                  <a:pt x="752500" y="353999"/>
                </a:lnTo>
                <a:lnTo>
                  <a:pt x="808431" y="352564"/>
                </a:lnTo>
                <a:lnTo>
                  <a:pt x="862469" y="350227"/>
                </a:lnTo>
                <a:lnTo>
                  <a:pt x="914374" y="347040"/>
                </a:lnTo>
                <a:lnTo>
                  <a:pt x="963866" y="343052"/>
                </a:lnTo>
                <a:lnTo>
                  <a:pt x="1010678" y="338315"/>
                </a:lnTo>
                <a:lnTo>
                  <a:pt x="1054544" y="332867"/>
                </a:lnTo>
                <a:lnTo>
                  <a:pt x="1095171" y="326771"/>
                </a:lnTo>
                <a:lnTo>
                  <a:pt x="1069111" y="339534"/>
                </a:lnTo>
                <a:lnTo>
                  <a:pt x="1050061" y="352806"/>
                </a:lnTo>
                <a:lnTo>
                  <a:pt x="1038364" y="366547"/>
                </a:lnTo>
                <a:lnTo>
                  <a:pt x="1034389" y="380669"/>
                </a:lnTo>
                <a:lnTo>
                  <a:pt x="1037958" y="394093"/>
                </a:lnTo>
                <a:lnTo>
                  <a:pt x="1088834" y="431952"/>
                </a:lnTo>
                <a:lnTo>
                  <a:pt x="1152969" y="454609"/>
                </a:lnTo>
                <a:lnTo>
                  <a:pt x="1193126" y="464985"/>
                </a:lnTo>
                <a:lnTo>
                  <a:pt x="1238237" y="474649"/>
                </a:lnTo>
                <a:lnTo>
                  <a:pt x="1287983" y="483539"/>
                </a:lnTo>
                <a:lnTo>
                  <a:pt x="1342021" y="491604"/>
                </a:lnTo>
                <a:lnTo>
                  <a:pt x="1400048" y="498792"/>
                </a:lnTo>
                <a:lnTo>
                  <a:pt x="1461719" y="505028"/>
                </a:lnTo>
                <a:lnTo>
                  <a:pt x="1526730" y="510260"/>
                </a:lnTo>
                <a:lnTo>
                  <a:pt x="1594726" y="514426"/>
                </a:lnTo>
                <a:lnTo>
                  <a:pt x="1665401" y="517474"/>
                </a:lnTo>
                <a:lnTo>
                  <a:pt x="1738426" y="519353"/>
                </a:lnTo>
                <a:lnTo>
                  <a:pt x="1813471" y="519988"/>
                </a:lnTo>
                <a:lnTo>
                  <a:pt x="1888477" y="519353"/>
                </a:lnTo>
                <a:lnTo>
                  <a:pt x="1961476" y="517474"/>
                </a:lnTo>
                <a:lnTo>
                  <a:pt x="2032114" y="514426"/>
                </a:lnTo>
                <a:lnTo>
                  <a:pt x="2100097" y="510260"/>
                </a:lnTo>
                <a:lnTo>
                  <a:pt x="2165083" y="505028"/>
                </a:lnTo>
                <a:lnTo>
                  <a:pt x="2226741" y="498792"/>
                </a:lnTo>
                <a:lnTo>
                  <a:pt x="2284742" y="491604"/>
                </a:lnTo>
                <a:lnTo>
                  <a:pt x="2338781" y="483539"/>
                </a:lnTo>
                <a:lnTo>
                  <a:pt x="2388514" y="474649"/>
                </a:lnTo>
                <a:lnTo>
                  <a:pt x="2433624" y="464985"/>
                </a:lnTo>
                <a:lnTo>
                  <a:pt x="2473769" y="454609"/>
                </a:lnTo>
                <a:lnTo>
                  <a:pt x="2537904" y="431952"/>
                </a:lnTo>
                <a:lnTo>
                  <a:pt x="2578290" y="407149"/>
                </a:lnTo>
                <a:lnTo>
                  <a:pt x="2588780" y="394093"/>
                </a:lnTo>
                <a:lnTo>
                  <a:pt x="2592336" y="380669"/>
                </a:lnTo>
                <a:close/>
              </a:path>
              <a:path w="4811395" h="690245">
                <a:moveTo>
                  <a:pt x="4810912" y="496912"/>
                </a:moveTo>
                <a:lnTo>
                  <a:pt x="4787214" y="456425"/>
                </a:lnTo>
                <a:lnTo>
                  <a:pt x="4746599" y="431012"/>
                </a:lnTo>
                <a:lnTo>
                  <a:pt x="4687836" y="407162"/>
                </a:lnTo>
                <a:lnTo>
                  <a:pt x="4612360" y="385152"/>
                </a:lnTo>
                <a:lnTo>
                  <a:pt x="4568812" y="374904"/>
                </a:lnTo>
                <a:lnTo>
                  <a:pt x="4521632" y="365226"/>
                </a:lnTo>
                <a:lnTo>
                  <a:pt x="4470997" y="356120"/>
                </a:lnTo>
                <a:lnTo>
                  <a:pt x="4417111" y="347649"/>
                </a:lnTo>
                <a:lnTo>
                  <a:pt x="4360126" y="339813"/>
                </a:lnTo>
                <a:lnTo>
                  <a:pt x="4300232" y="332676"/>
                </a:lnTo>
                <a:lnTo>
                  <a:pt x="4237621" y="326250"/>
                </a:lnTo>
                <a:lnTo>
                  <a:pt x="4172470" y="320586"/>
                </a:lnTo>
                <a:lnTo>
                  <a:pt x="4104957" y="315696"/>
                </a:lnTo>
                <a:lnTo>
                  <a:pt x="4035260" y="311619"/>
                </a:lnTo>
                <a:lnTo>
                  <a:pt x="3963568" y="308394"/>
                </a:lnTo>
                <a:lnTo>
                  <a:pt x="3890060" y="306057"/>
                </a:lnTo>
                <a:lnTo>
                  <a:pt x="3814927" y="304622"/>
                </a:lnTo>
                <a:lnTo>
                  <a:pt x="3738334" y="304139"/>
                </a:lnTo>
                <a:lnTo>
                  <a:pt x="3674897" y="304355"/>
                </a:lnTo>
                <a:lnTo>
                  <a:pt x="3747744" y="293433"/>
                </a:lnTo>
                <a:lnTo>
                  <a:pt x="3814064" y="281266"/>
                </a:lnTo>
                <a:lnTo>
                  <a:pt x="3873296" y="267970"/>
                </a:lnTo>
                <a:lnTo>
                  <a:pt x="3924897" y="253631"/>
                </a:lnTo>
                <a:lnTo>
                  <a:pt x="3968331" y="238353"/>
                </a:lnTo>
                <a:lnTo>
                  <a:pt x="4003065" y="222211"/>
                </a:lnTo>
                <a:lnTo>
                  <a:pt x="4044226" y="187807"/>
                </a:lnTo>
                <a:lnTo>
                  <a:pt x="4049572" y="169710"/>
                </a:lnTo>
                <a:lnTo>
                  <a:pt x="4046690" y="156438"/>
                </a:lnTo>
                <a:lnTo>
                  <a:pt x="4005173" y="118440"/>
                </a:lnTo>
                <a:lnTo>
                  <a:pt x="3952227" y="95021"/>
                </a:lnTo>
                <a:lnTo>
                  <a:pt x="3881043" y="73494"/>
                </a:lnTo>
                <a:lnTo>
                  <a:pt x="3839159" y="63512"/>
                </a:lnTo>
                <a:lnTo>
                  <a:pt x="3793350" y="54127"/>
                </a:lnTo>
                <a:lnTo>
                  <a:pt x="3743833" y="45364"/>
                </a:lnTo>
                <a:lnTo>
                  <a:pt x="3690823" y="37249"/>
                </a:lnTo>
                <a:lnTo>
                  <a:pt x="3634536" y="29832"/>
                </a:lnTo>
                <a:lnTo>
                  <a:pt x="3575177" y="23139"/>
                </a:lnTo>
                <a:lnTo>
                  <a:pt x="3512972" y="17233"/>
                </a:lnTo>
                <a:lnTo>
                  <a:pt x="3448113" y="12115"/>
                </a:lnTo>
                <a:lnTo>
                  <a:pt x="3380841" y="7861"/>
                </a:lnTo>
                <a:lnTo>
                  <a:pt x="3311334" y="4470"/>
                </a:lnTo>
                <a:lnTo>
                  <a:pt x="3239846" y="2019"/>
                </a:lnTo>
                <a:lnTo>
                  <a:pt x="3166554" y="508"/>
                </a:lnTo>
                <a:lnTo>
                  <a:pt x="3091688" y="0"/>
                </a:lnTo>
                <a:lnTo>
                  <a:pt x="3016821" y="508"/>
                </a:lnTo>
                <a:lnTo>
                  <a:pt x="2943529" y="2019"/>
                </a:lnTo>
                <a:lnTo>
                  <a:pt x="2872041" y="4470"/>
                </a:lnTo>
                <a:lnTo>
                  <a:pt x="2802534" y="7861"/>
                </a:lnTo>
                <a:lnTo>
                  <a:pt x="2735262" y="12115"/>
                </a:lnTo>
                <a:lnTo>
                  <a:pt x="2670403" y="17233"/>
                </a:lnTo>
                <a:lnTo>
                  <a:pt x="2608199" y="23139"/>
                </a:lnTo>
                <a:lnTo>
                  <a:pt x="2548839" y="29832"/>
                </a:lnTo>
                <a:lnTo>
                  <a:pt x="2492552" y="37249"/>
                </a:lnTo>
                <a:lnTo>
                  <a:pt x="2439543" y="45364"/>
                </a:lnTo>
                <a:lnTo>
                  <a:pt x="2390025" y="54127"/>
                </a:lnTo>
                <a:lnTo>
                  <a:pt x="2344216" y="63512"/>
                </a:lnTo>
                <a:lnTo>
                  <a:pt x="2302332" y="73494"/>
                </a:lnTo>
                <a:lnTo>
                  <a:pt x="2264575" y="84010"/>
                </a:lnTo>
                <a:lnTo>
                  <a:pt x="2202294" y="106514"/>
                </a:lnTo>
                <a:lnTo>
                  <a:pt x="2159101" y="130759"/>
                </a:lnTo>
                <a:lnTo>
                  <a:pt x="2133803" y="169710"/>
                </a:lnTo>
                <a:lnTo>
                  <a:pt x="2136686" y="182981"/>
                </a:lnTo>
                <a:lnTo>
                  <a:pt x="2178202" y="220992"/>
                </a:lnTo>
                <a:lnTo>
                  <a:pt x="2231148" y="244424"/>
                </a:lnTo>
                <a:lnTo>
                  <a:pt x="2302332" y="266001"/>
                </a:lnTo>
                <a:lnTo>
                  <a:pt x="2344216" y="275983"/>
                </a:lnTo>
                <a:lnTo>
                  <a:pt x="2390025" y="285381"/>
                </a:lnTo>
                <a:lnTo>
                  <a:pt x="2439543" y="294170"/>
                </a:lnTo>
                <a:lnTo>
                  <a:pt x="2492552" y="302298"/>
                </a:lnTo>
                <a:lnTo>
                  <a:pt x="2548839" y="309727"/>
                </a:lnTo>
                <a:lnTo>
                  <a:pt x="2608199" y="316433"/>
                </a:lnTo>
                <a:lnTo>
                  <a:pt x="2670403" y="322364"/>
                </a:lnTo>
                <a:lnTo>
                  <a:pt x="2735262" y="327482"/>
                </a:lnTo>
                <a:lnTo>
                  <a:pt x="2802534" y="331762"/>
                </a:lnTo>
                <a:lnTo>
                  <a:pt x="2872041" y="335153"/>
                </a:lnTo>
                <a:lnTo>
                  <a:pt x="2943529" y="337616"/>
                </a:lnTo>
                <a:lnTo>
                  <a:pt x="3016821" y="339128"/>
                </a:lnTo>
                <a:lnTo>
                  <a:pt x="3091688" y="339636"/>
                </a:lnTo>
                <a:lnTo>
                  <a:pt x="3118523" y="339407"/>
                </a:lnTo>
                <a:lnTo>
                  <a:pt x="3039275" y="350583"/>
                </a:lnTo>
                <a:lnTo>
                  <a:pt x="2966237" y="363004"/>
                </a:lnTo>
                <a:lnTo>
                  <a:pt x="2899905" y="376605"/>
                </a:lnTo>
                <a:lnTo>
                  <a:pt x="2840799" y="391274"/>
                </a:lnTo>
                <a:lnTo>
                  <a:pt x="2789415" y="406933"/>
                </a:lnTo>
                <a:lnTo>
                  <a:pt x="2746235" y="423481"/>
                </a:lnTo>
                <a:lnTo>
                  <a:pt x="2711780" y="440855"/>
                </a:lnTo>
                <a:lnTo>
                  <a:pt x="2671051" y="477659"/>
                </a:lnTo>
                <a:lnTo>
                  <a:pt x="2665768" y="496912"/>
                </a:lnTo>
                <a:lnTo>
                  <a:pt x="2668460" y="510679"/>
                </a:lnTo>
                <a:lnTo>
                  <a:pt x="2707411" y="550291"/>
                </a:lnTo>
                <a:lnTo>
                  <a:pt x="2757284" y="574954"/>
                </a:lnTo>
                <a:lnTo>
                  <a:pt x="2824581" y="597916"/>
                </a:lnTo>
                <a:lnTo>
                  <a:pt x="2864320" y="608672"/>
                </a:lnTo>
                <a:lnTo>
                  <a:pt x="2907868" y="618921"/>
                </a:lnTo>
                <a:lnTo>
                  <a:pt x="2955048" y="628599"/>
                </a:lnTo>
                <a:lnTo>
                  <a:pt x="3005671" y="637705"/>
                </a:lnTo>
                <a:lnTo>
                  <a:pt x="3059569" y="646176"/>
                </a:lnTo>
                <a:lnTo>
                  <a:pt x="3116554" y="654011"/>
                </a:lnTo>
                <a:lnTo>
                  <a:pt x="3176435" y="661149"/>
                </a:lnTo>
                <a:lnTo>
                  <a:pt x="3239046" y="667575"/>
                </a:lnTo>
                <a:lnTo>
                  <a:pt x="3304209" y="673239"/>
                </a:lnTo>
                <a:lnTo>
                  <a:pt x="3371723" y="678129"/>
                </a:lnTo>
                <a:lnTo>
                  <a:pt x="3441408" y="682205"/>
                </a:lnTo>
                <a:lnTo>
                  <a:pt x="3513099" y="685431"/>
                </a:lnTo>
                <a:lnTo>
                  <a:pt x="3586607" y="687768"/>
                </a:lnTo>
                <a:lnTo>
                  <a:pt x="3661740" y="689203"/>
                </a:lnTo>
                <a:lnTo>
                  <a:pt x="3738334" y="689686"/>
                </a:lnTo>
                <a:lnTo>
                  <a:pt x="3814927" y="689203"/>
                </a:lnTo>
                <a:lnTo>
                  <a:pt x="3890060" y="687768"/>
                </a:lnTo>
                <a:lnTo>
                  <a:pt x="3963568" y="685431"/>
                </a:lnTo>
                <a:lnTo>
                  <a:pt x="4035260" y="682205"/>
                </a:lnTo>
                <a:lnTo>
                  <a:pt x="4104957" y="678129"/>
                </a:lnTo>
                <a:lnTo>
                  <a:pt x="4172470" y="673239"/>
                </a:lnTo>
                <a:lnTo>
                  <a:pt x="4237621" y="667575"/>
                </a:lnTo>
                <a:lnTo>
                  <a:pt x="4300232" y="661149"/>
                </a:lnTo>
                <a:lnTo>
                  <a:pt x="4360126" y="654011"/>
                </a:lnTo>
                <a:lnTo>
                  <a:pt x="4417111" y="646176"/>
                </a:lnTo>
                <a:lnTo>
                  <a:pt x="4470997" y="637705"/>
                </a:lnTo>
                <a:lnTo>
                  <a:pt x="4521632" y="628599"/>
                </a:lnTo>
                <a:lnTo>
                  <a:pt x="4568812" y="618921"/>
                </a:lnTo>
                <a:lnTo>
                  <a:pt x="4612360" y="608672"/>
                </a:lnTo>
                <a:lnTo>
                  <a:pt x="4652099" y="597916"/>
                </a:lnTo>
                <a:lnTo>
                  <a:pt x="4719396" y="574954"/>
                </a:lnTo>
                <a:lnTo>
                  <a:pt x="4769269" y="550291"/>
                </a:lnTo>
                <a:lnTo>
                  <a:pt x="4800257" y="524192"/>
                </a:lnTo>
                <a:lnTo>
                  <a:pt x="4808220" y="510679"/>
                </a:lnTo>
                <a:lnTo>
                  <a:pt x="4810912" y="496912"/>
                </a:lnTo>
                <a:close/>
              </a:path>
            </a:pathLst>
          </a:custGeom>
          <a:solidFill>
            <a:srgbClr val="005555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" y="3737280"/>
            <a:ext cx="7552931" cy="5485859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4899622" y="4845608"/>
            <a:ext cx="1539240" cy="666750"/>
          </a:xfrm>
          <a:custGeom>
            <a:avLst/>
            <a:gdLst/>
            <a:ahLst/>
            <a:cxnLst/>
            <a:rect l="l" t="t" r="r" b="b"/>
            <a:pathLst>
              <a:path w="1539239" h="666750">
                <a:moveTo>
                  <a:pt x="1539100" y="269468"/>
                </a:moveTo>
                <a:lnTo>
                  <a:pt x="1534756" y="221030"/>
                </a:lnTo>
                <a:lnTo>
                  <a:pt x="1522234" y="175450"/>
                </a:lnTo>
                <a:lnTo>
                  <a:pt x="1502308" y="133464"/>
                </a:lnTo>
                <a:lnTo>
                  <a:pt x="1475727" y="95859"/>
                </a:lnTo>
                <a:lnTo>
                  <a:pt x="1443240" y="63385"/>
                </a:lnTo>
                <a:lnTo>
                  <a:pt x="1405636" y="36791"/>
                </a:lnTo>
                <a:lnTo>
                  <a:pt x="1363649" y="16865"/>
                </a:lnTo>
                <a:lnTo>
                  <a:pt x="1318069" y="4343"/>
                </a:lnTo>
                <a:lnTo>
                  <a:pt x="1269631" y="0"/>
                </a:lnTo>
                <a:lnTo>
                  <a:pt x="269455" y="0"/>
                </a:lnTo>
                <a:lnTo>
                  <a:pt x="221018" y="4343"/>
                </a:lnTo>
                <a:lnTo>
                  <a:pt x="175425" y="16865"/>
                </a:lnTo>
                <a:lnTo>
                  <a:pt x="133451" y="36791"/>
                </a:lnTo>
                <a:lnTo>
                  <a:pt x="95846" y="63385"/>
                </a:lnTo>
                <a:lnTo>
                  <a:pt x="63360" y="95859"/>
                </a:lnTo>
                <a:lnTo>
                  <a:pt x="36779" y="133464"/>
                </a:lnTo>
                <a:lnTo>
                  <a:pt x="16852" y="175450"/>
                </a:lnTo>
                <a:lnTo>
                  <a:pt x="4330" y="221030"/>
                </a:lnTo>
                <a:lnTo>
                  <a:pt x="0" y="269468"/>
                </a:lnTo>
                <a:lnTo>
                  <a:pt x="4330" y="317906"/>
                </a:lnTo>
                <a:lnTo>
                  <a:pt x="16852" y="363499"/>
                </a:lnTo>
                <a:lnTo>
                  <a:pt x="36779" y="405472"/>
                </a:lnTo>
                <a:lnTo>
                  <a:pt x="63360" y="443090"/>
                </a:lnTo>
                <a:lnTo>
                  <a:pt x="95846" y="475564"/>
                </a:lnTo>
                <a:lnTo>
                  <a:pt x="133451" y="502145"/>
                </a:lnTo>
                <a:lnTo>
                  <a:pt x="162318" y="515874"/>
                </a:lnTo>
                <a:lnTo>
                  <a:pt x="139382" y="666597"/>
                </a:lnTo>
                <a:lnTo>
                  <a:pt x="362839" y="538924"/>
                </a:lnTo>
                <a:lnTo>
                  <a:pt x="1269479" y="538924"/>
                </a:lnTo>
                <a:lnTo>
                  <a:pt x="1269631" y="538937"/>
                </a:lnTo>
                <a:lnTo>
                  <a:pt x="1318069" y="534593"/>
                </a:lnTo>
                <a:lnTo>
                  <a:pt x="1363649" y="522084"/>
                </a:lnTo>
                <a:lnTo>
                  <a:pt x="1405636" y="502145"/>
                </a:lnTo>
                <a:lnTo>
                  <a:pt x="1443240" y="475564"/>
                </a:lnTo>
                <a:lnTo>
                  <a:pt x="1475727" y="443090"/>
                </a:lnTo>
                <a:lnTo>
                  <a:pt x="1502308" y="405472"/>
                </a:lnTo>
                <a:lnTo>
                  <a:pt x="1522234" y="363499"/>
                </a:lnTo>
                <a:lnTo>
                  <a:pt x="1534756" y="317906"/>
                </a:lnTo>
                <a:lnTo>
                  <a:pt x="1539100" y="269468"/>
                </a:lnTo>
                <a:close/>
              </a:path>
            </a:pathLst>
          </a:custGeom>
          <a:solidFill>
            <a:srgbClr val="00448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0" name="bg object 2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75033" y="437490"/>
            <a:ext cx="2405862" cy="620407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844257" y="4271151"/>
            <a:ext cx="4300220" cy="461665"/>
          </a:xfrm>
        </p:spPr>
        <p:txBody>
          <a:bodyPr lIns="0" tIns="0" rIns="0" bIns="0"/>
          <a:lstStyle>
            <a:lvl1pPr>
              <a:defRPr sz="3000" b="1" i="0">
                <a:solidFill>
                  <a:srgbClr val="034EA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2/4/2025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pPr marL="38106">
              <a:spcBef>
                <a:spcPts val="120"/>
              </a:spcBef>
            </a:pPr>
            <a:fld id="{81D60167-4931-47E6-BA6A-407CBD079E47}" type="slidenum">
              <a:rPr lang="en-US" altLang="zh-HK" spc="-25" smtClean="0"/>
              <a:pPr marL="38106">
                <a:spcBef>
                  <a:spcPts val="120"/>
                </a:spcBef>
              </a:pPr>
              <a:t>‹#›</a:t>
            </a:fld>
            <a:endParaRPr lang="en-US" altLang="zh-HK" spc="-25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844257" y="4271151"/>
            <a:ext cx="4300220" cy="461665"/>
          </a:xfrm>
        </p:spPr>
        <p:txBody>
          <a:bodyPr lIns="0" tIns="0" rIns="0" bIns="0"/>
          <a:lstStyle>
            <a:lvl1pPr>
              <a:defRPr sz="3000" b="1" i="0">
                <a:solidFill>
                  <a:srgbClr val="034EA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7828" y="2460948"/>
            <a:ext cx="3287077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1600" y="2460948"/>
            <a:ext cx="3287077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2/4/2025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pPr marL="38106">
              <a:spcBef>
                <a:spcPts val="120"/>
              </a:spcBef>
            </a:pPr>
            <a:fld id="{81D60167-4931-47E6-BA6A-407CBD079E47}" type="slidenum">
              <a:rPr lang="en-US" altLang="zh-HK" spc="-25" smtClean="0"/>
              <a:pPr marL="38106">
                <a:spcBef>
                  <a:spcPts val="120"/>
                </a:spcBef>
              </a:pPr>
              <a:t>‹#›</a:t>
            </a:fld>
            <a:endParaRPr lang="en-US" altLang="zh-HK" spc="-25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844257" y="4271151"/>
            <a:ext cx="4300220" cy="461665"/>
          </a:xfrm>
        </p:spPr>
        <p:txBody>
          <a:bodyPr lIns="0" tIns="0" rIns="0" bIns="0"/>
          <a:lstStyle>
            <a:lvl1pPr>
              <a:defRPr sz="3000" b="1" i="0">
                <a:solidFill>
                  <a:srgbClr val="034EA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2/4/2025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pPr marL="38106">
              <a:spcBef>
                <a:spcPts val="120"/>
              </a:spcBef>
            </a:pPr>
            <a:fld id="{81D60167-4931-47E6-BA6A-407CBD079E47}" type="slidenum">
              <a:rPr lang="en-US" altLang="zh-HK" spc="-25" smtClean="0"/>
              <a:pPr marL="38106">
                <a:spcBef>
                  <a:spcPts val="120"/>
                </a:spcBef>
              </a:pPr>
              <a:t>‹#›</a:t>
            </a:fld>
            <a:endParaRPr lang="en-US" altLang="zh-HK" spc="-25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2/4/2025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pPr marL="38106">
              <a:spcBef>
                <a:spcPts val="120"/>
              </a:spcBef>
            </a:pPr>
            <a:fld id="{81D60167-4931-47E6-BA6A-407CBD079E47}" type="slidenum">
              <a:rPr lang="en-US" altLang="zh-HK" spc="-25" smtClean="0"/>
              <a:pPr marL="38106">
                <a:spcBef>
                  <a:spcPts val="120"/>
                </a:spcBef>
              </a:pPr>
              <a:t>‹#›</a:t>
            </a:fld>
            <a:endParaRPr lang="en-US" altLang="zh-HK" spc="-25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844257" y="4271153"/>
            <a:ext cx="4300220" cy="461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1" i="0">
                <a:solidFill>
                  <a:srgbClr val="034EA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7825" y="2460948"/>
            <a:ext cx="680085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69210" y="9950774"/>
            <a:ext cx="241808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7825" y="9950774"/>
            <a:ext cx="173799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2/4/2025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205091" y="10341223"/>
            <a:ext cx="212738" cy="12311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pPr marL="38106">
              <a:spcBef>
                <a:spcPts val="120"/>
              </a:spcBef>
            </a:pPr>
            <a:fld id="{81D60167-4931-47E6-BA6A-407CBD079E47}" type="slidenum">
              <a:rPr lang="en-US" altLang="zh-HK" spc="-25" smtClean="0"/>
              <a:pPr marL="38106">
                <a:spcBef>
                  <a:spcPts val="120"/>
                </a:spcBef>
              </a:pPr>
              <a:t>‹#›</a:t>
            </a:fld>
            <a:endParaRPr lang="en-US" altLang="zh-HK" spc="-25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76">
        <a:defRPr>
          <a:latin typeface="+mn-lt"/>
          <a:ea typeface="+mn-ea"/>
          <a:cs typeface="+mn-cs"/>
        </a:defRPr>
      </a:lvl2pPr>
      <a:lvl3pPr marL="914554">
        <a:defRPr>
          <a:latin typeface="+mn-lt"/>
          <a:ea typeface="+mn-ea"/>
          <a:cs typeface="+mn-cs"/>
        </a:defRPr>
      </a:lvl3pPr>
      <a:lvl4pPr marL="1371830">
        <a:defRPr>
          <a:latin typeface="+mn-lt"/>
          <a:ea typeface="+mn-ea"/>
          <a:cs typeface="+mn-cs"/>
        </a:defRPr>
      </a:lvl4pPr>
      <a:lvl5pPr marL="1829106">
        <a:defRPr>
          <a:latin typeface="+mn-lt"/>
          <a:ea typeface="+mn-ea"/>
          <a:cs typeface="+mn-cs"/>
        </a:defRPr>
      </a:lvl5pPr>
      <a:lvl6pPr marL="2286382">
        <a:defRPr>
          <a:latin typeface="+mn-lt"/>
          <a:ea typeface="+mn-ea"/>
          <a:cs typeface="+mn-cs"/>
        </a:defRPr>
      </a:lvl6pPr>
      <a:lvl7pPr marL="2743658">
        <a:defRPr>
          <a:latin typeface="+mn-lt"/>
          <a:ea typeface="+mn-ea"/>
          <a:cs typeface="+mn-cs"/>
        </a:defRPr>
      </a:lvl7pPr>
      <a:lvl8pPr marL="3200934">
        <a:defRPr>
          <a:latin typeface="+mn-lt"/>
          <a:ea typeface="+mn-ea"/>
          <a:cs typeface="+mn-cs"/>
        </a:defRPr>
      </a:lvl8pPr>
      <a:lvl9pPr marL="365821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76">
        <a:defRPr>
          <a:latin typeface="+mn-lt"/>
          <a:ea typeface="+mn-ea"/>
          <a:cs typeface="+mn-cs"/>
        </a:defRPr>
      </a:lvl2pPr>
      <a:lvl3pPr marL="914554">
        <a:defRPr>
          <a:latin typeface="+mn-lt"/>
          <a:ea typeface="+mn-ea"/>
          <a:cs typeface="+mn-cs"/>
        </a:defRPr>
      </a:lvl3pPr>
      <a:lvl4pPr marL="1371830">
        <a:defRPr>
          <a:latin typeface="+mn-lt"/>
          <a:ea typeface="+mn-ea"/>
          <a:cs typeface="+mn-cs"/>
        </a:defRPr>
      </a:lvl4pPr>
      <a:lvl5pPr marL="1829106">
        <a:defRPr>
          <a:latin typeface="+mn-lt"/>
          <a:ea typeface="+mn-ea"/>
          <a:cs typeface="+mn-cs"/>
        </a:defRPr>
      </a:lvl5pPr>
      <a:lvl6pPr marL="2286382">
        <a:defRPr>
          <a:latin typeface="+mn-lt"/>
          <a:ea typeface="+mn-ea"/>
          <a:cs typeface="+mn-cs"/>
        </a:defRPr>
      </a:lvl6pPr>
      <a:lvl7pPr marL="2743658">
        <a:defRPr>
          <a:latin typeface="+mn-lt"/>
          <a:ea typeface="+mn-ea"/>
          <a:cs typeface="+mn-cs"/>
        </a:defRPr>
      </a:lvl7pPr>
      <a:lvl8pPr marL="3200934">
        <a:defRPr>
          <a:latin typeface="+mn-lt"/>
          <a:ea typeface="+mn-ea"/>
          <a:cs typeface="+mn-cs"/>
        </a:defRPr>
      </a:lvl8pPr>
      <a:lvl9pPr marL="365821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png"/><Relationship Id="rId5" Type="http://schemas.openxmlformats.org/officeDocument/2006/relationships/image" Target="../media/image10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1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31998" y="2334009"/>
            <a:ext cx="6694524" cy="2192997"/>
          </a:xfrm>
          <a:prstGeom prst="rect">
            <a:avLst/>
          </a:prstGeom>
        </p:spPr>
      </p:pic>
      <p:sp>
        <p:nvSpPr>
          <p:cNvPr id="8" name="object 8"/>
          <p:cNvSpPr/>
          <p:nvPr/>
        </p:nvSpPr>
        <p:spPr>
          <a:xfrm>
            <a:off x="431996" y="2249847"/>
            <a:ext cx="6694526" cy="494665"/>
          </a:xfrm>
          <a:prstGeom prst="round2SameRect">
            <a:avLst>
              <a:gd name="adj1" fmla="val 39554"/>
              <a:gd name="adj2" fmla="val 0"/>
            </a:avLst>
          </a:prstGeom>
          <a:solidFill>
            <a:srgbClr val="72CB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圓角矩形 72"/>
          <p:cNvSpPr/>
          <p:nvPr/>
        </p:nvSpPr>
        <p:spPr>
          <a:xfrm>
            <a:off x="441525" y="268203"/>
            <a:ext cx="5241727" cy="396240"/>
          </a:xfrm>
          <a:prstGeom prst="roundRect">
            <a:avLst>
              <a:gd name="adj" fmla="val 50000"/>
            </a:avLst>
          </a:prstGeom>
          <a:solidFill>
            <a:srgbClr val="034E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HK" altLang="en-US"/>
          </a:p>
        </p:txBody>
      </p:sp>
      <p:sp>
        <p:nvSpPr>
          <p:cNvPr id="2" name="object 2"/>
          <p:cNvSpPr/>
          <p:nvPr/>
        </p:nvSpPr>
        <p:spPr>
          <a:xfrm>
            <a:off x="441527" y="4694775"/>
            <a:ext cx="6677025" cy="1770380"/>
          </a:xfrm>
          <a:custGeom>
            <a:avLst/>
            <a:gdLst/>
            <a:ahLst/>
            <a:cxnLst/>
            <a:rect l="l" t="t" r="r" b="b"/>
            <a:pathLst>
              <a:path w="6677025" h="1770379">
                <a:moveTo>
                  <a:pt x="216001" y="0"/>
                </a:moveTo>
                <a:lnTo>
                  <a:pt x="166475" y="5704"/>
                </a:lnTo>
                <a:lnTo>
                  <a:pt x="121011" y="21953"/>
                </a:lnTo>
                <a:lnTo>
                  <a:pt x="80904" y="47450"/>
                </a:lnTo>
                <a:lnTo>
                  <a:pt x="47454" y="80899"/>
                </a:lnTo>
                <a:lnTo>
                  <a:pt x="21955" y="121005"/>
                </a:lnTo>
                <a:lnTo>
                  <a:pt x="5704" y="166471"/>
                </a:lnTo>
                <a:lnTo>
                  <a:pt x="0" y="216001"/>
                </a:lnTo>
                <a:lnTo>
                  <a:pt x="0" y="1554149"/>
                </a:lnTo>
                <a:lnTo>
                  <a:pt x="5704" y="1603675"/>
                </a:lnTo>
                <a:lnTo>
                  <a:pt x="21955" y="1649140"/>
                </a:lnTo>
                <a:lnTo>
                  <a:pt x="47454" y="1689246"/>
                </a:lnTo>
                <a:lnTo>
                  <a:pt x="80904" y="1722697"/>
                </a:lnTo>
                <a:lnTo>
                  <a:pt x="121011" y="1748196"/>
                </a:lnTo>
                <a:lnTo>
                  <a:pt x="166475" y="1764446"/>
                </a:lnTo>
                <a:lnTo>
                  <a:pt x="216001" y="1770151"/>
                </a:lnTo>
                <a:lnTo>
                  <a:pt x="6460947" y="1770151"/>
                </a:lnTo>
                <a:lnTo>
                  <a:pt x="6510477" y="1764446"/>
                </a:lnTo>
                <a:lnTo>
                  <a:pt x="6555943" y="1748196"/>
                </a:lnTo>
                <a:lnTo>
                  <a:pt x="6596049" y="1722697"/>
                </a:lnTo>
                <a:lnTo>
                  <a:pt x="6629498" y="1689246"/>
                </a:lnTo>
                <a:lnTo>
                  <a:pt x="6654995" y="1649140"/>
                </a:lnTo>
                <a:lnTo>
                  <a:pt x="6671244" y="1603675"/>
                </a:lnTo>
                <a:lnTo>
                  <a:pt x="6676948" y="1554149"/>
                </a:lnTo>
                <a:lnTo>
                  <a:pt x="6676948" y="216001"/>
                </a:lnTo>
                <a:lnTo>
                  <a:pt x="6671244" y="166471"/>
                </a:lnTo>
                <a:lnTo>
                  <a:pt x="6654995" y="121005"/>
                </a:lnTo>
                <a:lnTo>
                  <a:pt x="6629498" y="80899"/>
                </a:lnTo>
                <a:lnTo>
                  <a:pt x="6596049" y="47450"/>
                </a:lnTo>
                <a:lnTo>
                  <a:pt x="6555943" y="21953"/>
                </a:lnTo>
                <a:lnTo>
                  <a:pt x="6510477" y="5704"/>
                </a:lnTo>
                <a:lnTo>
                  <a:pt x="6460947" y="0"/>
                </a:lnTo>
                <a:lnTo>
                  <a:pt x="216001" y="0"/>
                </a:lnTo>
                <a:close/>
              </a:path>
            </a:pathLst>
          </a:custGeom>
          <a:ln w="19050">
            <a:solidFill>
              <a:srgbClr val="72CB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135862" y="1603075"/>
            <a:ext cx="990660" cy="398528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6097462" y="402056"/>
            <a:ext cx="1138555" cy="1148080"/>
            <a:chOff x="6097460" y="402056"/>
            <a:chExt cx="1138555" cy="1148080"/>
          </a:xfrm>
        </p:grpSpPr>
        <p:sp>
          <p:nvSpPr>
            <p:cNvPr id="5" name="object 5"/>
            <p:cNvSpPr/>
            <p:nvPr/>
          </p:nvSpPr>
          <p:spPr>
            <a:xfrm>
              <a:off x="6126937" y="1047292"/>
              <a:ext cx="1018540" cy="502920"/>
            </a:xfrm>
            <a:custGeom>
              <a:avLst/>
              <a:gdLst/>
              <a:ahLst/>
              <a:cxnLst/>
              <a:rect l="l" t="t" r="r" b="b"/>
              <a:pathLst>
                <a:path w="1018540" h="502919">
                  <a:moveTo>
                    <a:pt x="505790" y="106324"/>
                  </a:moveTo>
                  <a:lnTo>
                    <a:pt x="466775" y="70802"/>
                  </a:lnTo>
                  <a:lnTo>
                    <a:pt x="459308" y="110566"/>
                  </a:lnTo>
                  <a:lnTo>
                    <a:pt x="444106" y="90373"/>
                  </a:lnTo>
                  <a:lnTo>
                    <a:pt x="408114" y="55079"/>
                  </a:lnTo>
                  <a:lnTo>
                    <a:pt x="376339" y="33401"/>
                  </a:lnTo>
                  <a:lnTo>
                    <a:pt x="341147" y="16637"/>
                  </a:lnTo>
                  <a:lnTo>
                    <a:pt x="303314" y="5461"/>
                  </a:lnTo>
                  <a:lnTo>
                    <a:pt x="263486" y="330"/>
                  </a:lnTo>
                  <a:lnTo>
                    <a:pt x="251206" y="12"/>
                  </a:lnTo>
                  <a:lnTo>
                    <a:pt x="206057" y="4064"/>
                  </a:lnTo>
                  <a:lnTo>
                    <a:pt x="163550" y="15722"/>
                  </a:lnTo>
                  <a:lnTo>
                    <a:pt x="124421" y="34302"/>
                  </a:lnTo>
                  <a:lnTo>
                    <a:pt x="89357" y="59093"/>
                  </a:lnTo>
                  <a:lnTo>
                    <a:pt x="59080" y="89369"/>
                  </a:lnTo>
                  <a:lnTo>
                    <a:pt x="34302" y="124434"/>
                  </a:lnTo>
                  <a:lnTo>
                    <a:pt x="15722" y="163563"/>
                  </a:lnTo>
                  <a:lnTo>
                    <a:pt x="4051" y="206057"/>
                  </a:lnTo>
                  <a:lnTo>
                    <a:pt x="0" y="251218"/>
                  </a:lnTo>
                  <a:lnTo>
                    <a:pt x="4051" y="296379"/>
                  </a:lnTo>
                  <a:lnTo>
                    <a:pt x="15722" y="338874"/>
                  </a:lnTo>
                  <a:lnTo>
                    <a:pt x="34302" y="378015"/>
                  </a:lnTo>
                  <a:lnTo>
                    <a:pt x="59080" y="413080"/>
                  </a:lnTo>
                  <a:lnTo>
                    <a:pt x="89357" y="443357"/>
                  </a:lnTo>
                  <a:lnTo>
                    <a:pt x="124421" y="468134"/>
                  </a:lnTo>
                  <a:lnTo>
                    <a:pt x="163550" y="486714"/>
                  </a:lnTo>
                  <a:lnTo>
                    <a:pt x="206057" y="498386"/>
                  </a:lnTo>
                  <a:lnTo>
                    <a:pt x="251206" y="502437"/>
                  </a:lnTo>
                  <a:lnTo>
                    <a:pt x="283743" y="500329"/>
                  </a:lnTo>
                  <a:lnTo>
                    <a:pt x="315023" y="494207"/>
                  </a:lnTo>
                  <a:lnTo>
                    <a:pt x="344779" y="484327"/>
                  </a:lnTo>
                  <a:lnTo>
                    <a:pt x="372757" y="470979"/>
                  </a:lnTo>
                  <a:lnTo>
                    <a:pt x="372757" y="492721"/>
                  </a:lnTo>
                  <a:lnTo>
                    <a:pt x="493318" y="492721"/>
                  </a:lnTo>
                  <a:lnTo>
                    <a:pt x="493318" y="245148"/>
                  </a:lnTo>
                  <a:lnTo>
                    <a:pt x="246037" y="245148"/>
                  </a:lnTo>
                  <a:lnTo>
                    <a:pt x="246037" y="335356"/>
                  </a:lnTo>
                  <a:lnTo>
                    <a:pt x="244017" y="335648"/>
                  </a:lnTo>
                  <a:lnTo>
                    <a:pt x="190169" y="307809"/>
                  </a:lnTo>
                  <a:lnTo>
                    <a:pt x="168630" y="251218"/>
                  </a:lnTo>
                  <a:lnTo>
                    <a:pt x="175183" y="218833"/>
                  </a:lnTo>
                  <a:lnTo>
                    <a:pt x="193040" y="192366"/>
                  </a:lnTo>
                  <a:lnTo>
                    <a:pt x="219506" y="174510"/>
                  </a:lnTo>
                  <a:lnTo>
                    <a:pt x="251879" y="167957"/>
                  </a:lnTo>
                  <a:lnTo>
                    <a:pt x="277393" y="171958"/>
                  </a:lnTo>
                  <a:lnTo>
                    <a:pt x="299720" y="183121"/>
                  </a:lnTo>
                  <a:lnTo>
                    <a:pt x="317601" y="200190"/>
                  </a:lnTo>
                  <a:lnTo>
                    <a:pt x="329793" y="221894"/>
                  </a:lnTo>
                  <a:lnTo>
                    <a:pt x="372872" y="209702"/>
                  </a:lnTo>
                  <a:lnTo>
                    <a:pt x="354584" y="175006"/>
                  </a:lnTo>
                  <a:lnTo>
                    <a:pt x="326948" y="147662"/>
                  </a:lnTo>
                  <a:lnTo>
                    <a:pt x="292023" y="129730"/>
                  </a:lnTo>
                  <a:lnTo>
                    <a:pt x="251879" y="123304"/>
                  </a:lnTo>
                  <a:lnTo>
                    <a:pt x="202095" y="133350"/>
                  </a:lnTo>
                  <a:lnTo>
                    <a:pt x="161442" y="160769"/>
                  </a:lnTo>
                  <a:lnTo>
                    <a:pt x="134023" y="201434"/>
                  </a:lnTo>
                  <a:lnTo>
                    <a:pt x="123977" y="251218"/>
                  </a:lnTo>
                  <a:lnTo>
                    <a:pt x="134023" y="301015"/>
                  </a:lnTo>
                  <a:lnTo>
                    <a:pt x="161442" y="341680"/>
                  </a:lnTo>
                  <a:lnTo>
                    <a:pt x="202095" y="369087"/>
                  </a:lnTo>
                  <a:lnTo>
                    <a:pt x="251879" y="379145"/>
                  </a:lnTo>
                  <a:lnTo>
                    <a:pt x="279374" y="376174"/>
                  </a:lnTo>
                  <a:lnTo>
                    <a:pt x="304800" y="367677"/>
                  </a:lnTo>
                  <a:lnTo>
                    <a:pt x="327520" y="354317"/>
                  </a:lnTo>
                  <a:lnTo>
                    <a:pt x="346938" y="336715"/>
                  </a:lnTo>
                  <a:lnTo>
                    <a:pt x="290690" y="336715"/>
                  </a:lnTo>
                  <a:lnTo>
                    <a:pt x="290690" y="289814"/>
                  </a:lnTo>
                  <a:lnTo>
                    <a:pt x="448678" y="289814"/>
                  </a:lnTo>
                  <a:lnTo>
                    <a:pt x="448678" y="448068"/>
                  </a:lnTo>
                  <a:lnTo>
                    <a:pt x="404012" y="448068"/>
                  </a:lnTo>
                  <a:lnTo>
                    <a:pt x="404012" y="389928"/>
                  </a:lnTo>
                  <a:lnTo>
                    <a:pt x="372694" y="418096"/>
                  </a:lnTo>
                  <a:lnTo>
                    <a:pt x="336118" y="439470"/>
                  </a:lnTo>
                  <a:lnTo>
                    <a:pt x="295300" y="453034"/>
                  </a:lnTo>
                  <a:lnTo>
                    <a:pt x="251206" y="457784"/>
                  </a:lnTo>
                  <a:lnTo>
                    <a:pt x="203911" y="452323"/>
                  </a:lnTo>
                  <a:lnTo>
                    <a:pt x="160464" y="436753"/>
                  </a:lnTo>
                  <a:lnTo>
                    <a:pt x="122110" y="412343"/>
                  </a:lnTo>
                  <a:lnTo>
                    <a:pt x="90106" y="380339"/>
                  </a:lnTo>
                  <a:lnTo>
                    <a:pt x="65697" y="341972"/>
                  </a:lnTo>
                  <a:lnTo>
                    <a:pt x="50139" y="298526"/>
                  </a:lnTo>
                  <a:lnTo>
                    <a:pt x="44678" y="251218"/>
                  </a:lnTo>
                  <a:lnTo>
                    <a:pt x="50139" y="203911"/>
                  </a:lnTo>
                  <a:lnTo>
                    <a:pt x="65697" y="160464"/>
                  </a:lnTo>
                  <a:lnTo>
                    <a:pt x="90106" y="122110"/>
                  </a:lnTo>
                  <a:lnTo>
                    <a:pt x="122110" y="90106"/>
                  </a:lnTo>
                  <a:lnTo>
                    <a:pt x="160464" y="65697"/>
                  </a:lnTo>
                  <a:lnTo>
                    <a:pt x="203911" y="50139"/>
                  </a:lnTo>
                  <a:lnTo>
                    <a:pt x="251206" y="44678"/>
                  </a:lnTo>
                  <a:lnTo>
                    <a:pt x="269163" y="45453"/>
                  </a:lnTo>
                  <a:lnTo>
                    <a:pt x="308190" y="52654"/>
                  </a:lnTo>
                  <a:lnTo>
                    <a:pt x="344589" y="67056"/>
                  </a:lnTo>
                  <a:lnTo>
                    <a:pt x="385318" y="94361"/>
                  </a:lnTo>
                  <a:lnTo>
                    <a:pt x="416534" y="127673"/>
                  </a:lnTo>
                  <a:lnTo>
                    <a:pt x="429285" y="146812"/>
                  </a:lnTo>
                  <a:lnTo>
                    <a:pt x="386359" y="159118"/>
                  </a:lnTo>
                  <a:lnTo>
                    <a:pt x="425373" y="194640"/>
                  </a:lnTo>
                  <a:lnTo>
                    <a:pt x="493052" y="175615"/>
                  </a:lnTo>
                  <a:lnTo>
                    <a:pt x="505790" y="106324"/>
                  </a:lnTo>
                  <a:close/>
                </a:path>
                <a:path w="1018540" h="502919">
                  <a:moveTo>
                    <a:pt x="895451" y="251218"/>
                  </a:moveTo>
                  <a:lnTo>
                    <a:pt x="885393" y="201422"/>
                  </a:lnTo>
                  <a:lnTo>
                    <a:pt x="862825" y="167957"/>
                  </a:lnTo>
                  <a:lnTo>
                    <a:pt x="857986" y="160769"/>
                  </a:lnTo>
                  <a:lnTo>
                    <a:pt x="850785" y="155917"/>
                  </a:lnTo>
                  <a:lnTo>
                    <a:pt x="850785" y="251218"/>
                  </a:lnTo>
                  <a:lnTo>
                    <a:pt x="844232" y="283591"/>
                  </a:lnTo>
                  <a:lnTo>
                    <a:pt x="826376" y="310070"/>
                  </a:lnTo>
                  <a:lnTo>
                    <a:pt x="799909" y="327926"/>
                  </a:lnTo>
                  <a:lnTo>
                    <a:pt x="767537" y="334492"/>
                  </a:lnTo>
                  <a:lnTo>
                    <a:pt x="735152" y="327926"/>
                  </a:lnTo>
                  <a:lnTo>
                    <a:pt x="708685" y="310070"/>
                  </a:lnTo>
                  <a:lnTo>
                    <a:pt x="690816" y="283591"/>
                  </a:lnTo>
                  <a:lnTo>
                    <a:pt x="684276" y="251218"/>
                  </a:lnTo>
                  <a:lnTo>
                    <a:pt x="690816" y="218846"/>
                  </a:lnTo>
                  <a:lnTo>
                    <a:pt x="708685" y="192366"/>
                  </a:lnTo>
                  <a:lnTo>
                    <a:pt x="735152" y="174510"/>
                  </a:lnTo>
                  <a:lnTo>
                    <a:pt x="767537" y="167957"/>
                  </a:lnTo>
                  <a:lnTo>
                    <a:pt x="799909" y="174510"/>
                  </a:lnTo>
                  <a:lnTo>
                    <a:pt x="826376" y="192366"/>
                  </a:lnTo>
                  <a:lnTo>
                    <a:pt x="844232" y="218846"/>
                  </a:lnTo>
                  <a:lnTo>
                    <a:pt x="850785" y="251218"/>
                  </a:lnTo>
                  <a:lnTo>
                    <a:pt x="850785" y="155917"/>
                  </a:lnTo>
                  <a:lnTo>
                    <a:pt x="817321" y="133350"/>
                  </a:lnTo>
                  <a:lnTo>
                    <a:pt x="767537" y="123304"/>
                  </a:lnTo>
                  <a:lnTo>
                    <a:pt x="717740" y="133350"/>
                  </a:lnTo>
                  <a:lnTo>
                    <a:pt x="677075" y="160769"/>
                  </a:lnTo>
                  <a:lnTo>
                    <a:pt x="649655" y="201422"/>
                  </a:lnTo>
                  <a:lnTo>
                    <a:pt x="639610" y="251218"/>
                  </a:lnTo>
                  <a:lnTo>
                    <a:pt x="649655" y="301015"/>
                  </a:lnTo>
                  <a:lnTo>
                    <a:pt x="677075" y="341680"/>
                  </a:lnTo>
                  <a:lnTo>
                    <a:pt x="717740" y="369087"/>
                  </a:lnTo>
                  <a:lnTo>
                    <a:pt x="767537" y="379145"/>
                  </a:lnTo>
                  <a:lnTo>
                    <a:pt x="817321" y="369087"/>
                  </a:lnTo>
                  <a:lnTo>
                    <a:pt x="857986" y="341680"/>
                  </a:lnTo>
                  <a:lnTo>
                    <a:pt x="862825" y="334492"/>
                  </a:lnTo>
                  <a:lnTo>
                    <a:pt x="885393" y="301015"/>
                  </a:lnTo>
                  <a:lnTo>
                    <a:pt x="895451" y="251218"/>
                  </a:lnTo>
                  <a:close/>
                </a:path>
                <a:path w="1018540" h="502919">
                  <a:moveTo>
                    <a:pt x="1018032" y="251218"/>
                  </a:moveTo>
                  <a:lnTo>
                    <a:pt x="1013993" y="206070"/>
                  </a:lnTo>
                  <a:lnTo>
                    <a:pt x="1002322" y="163563"/>
                  </a:lnTo>
                  <a:lnTo>
                    <a:pt x="983742" y="124421"/>
                  </a:lnTo>
                  <a:lnTo>
                    <a:pt x="973391" y="109791"/>
                  </a:lnTo>
                  <a:lnTo>
                    <a:pt x="973391" y="251218"/>
                  </a:lnTo>
                  <a:lnTo>
                    <a:pt x="967930" y="298526"/>
                  </a:lnTo>
                  <a:lnTo>
                    <a:pt x="952373" y="341985"/>
                  </a:lnTo>
                  <a:lnTo>
                    <a:pt x="927963" y="380339"/>
                  </a:lnTo>
                  <a:lnTo>
                    <a:pt x="895959" y="412343"/>
                  </a:lnTo>
                  <a:lnTo>
                    <a:pt x="857605" y="436753"/>
                  </a:lnTo>
                  <a:lnTo>
                    <a:pt x="814158" y="452310"/>
                  </a:lnTo>
                  <a:lnTo>
                    <a:pt x="766851" y="457771"/>
                  </a:lnTo>
                  <a:lnTo>
                    <a:pt x="719556" y="452310"/>
                  </a:lnTo>
                  <a:lnTo>
                    <a:pt x="676109" y="436753"/>
                  </a:lnTo>
                  <a:lnTo>
                    <a:pt x="637755" y="412343"/>
                  </a:lnTo>
                  <a:lnTo>
                    <a:pt x="605751" y="380339"/>
                  </a:lnTo>
                  <a:lnTo>
                    <a:pt x="581342" y="341985"/>
                  </a:lnTo>
                  <a:lnTo>
                    <a:pt x="565785" y="298526"/>
                  </a:lnTo>
                  <a:lnTo>
                    <a:pt x="560311" y="251218"/>
                  </a:lnTo>
                  <a:lnTo>
                    <a:pt x="565785" y="203923"/>
                  </a:lnTo>
                  <a:lnTo>
                    <a:pt x="581342" y="160464"/>
                  </a:lnTo>
                  <a:lnTo>
                    <a:pt x="605751" y="122110"/>
                  </a:lnTo>
                  <a:lnTo>
                    <a:pt x="637755" y="90106"/>
                  </a:lnTo>
                  <a:lnTo>
                    <a:pt x="676109" y="65697"/>
                  </a:lnTo>
                  <a:lnTo>
                    <a:pt x="719556" y="50139"/>
                  </a:lnTo>
                  <a:lnTo>
                    <a:pt x="766851" y="44665"/>
                  </a:lnTo>
                  <a:lnTo>
                    <a:pt x="814158" y="50139"/>
                  </a:lnTo>
                  <a:lnTo>
                    <a:pt x="857605" y="65697"/>
                  </a:lnTo>
                  <a:lnTo>
                    <a:pt x="895959" y="90106"/>
                  </a:lnTo>
                  <a:lnTo>
                    <a:pt x="927963" y="122110"/>
                  </a:lnTo>
                  <a:lnTo>
                    <a:pt x="952373" y="160464"/>
                  </a:lnTo>
                  <a:lnTo>
                    <a:pt x="967930" y="203923"/>
                  </a:lnTo>
                  <a:lnTo>
                    <a:pt x="973391" y="251218"/>
                  </a:lnTo>
                  <a:lnTo>
                    <a:pt x="973391" y="109791"/>
                  </a:lnTo>
                  <a:lnTo>
                    <a:pt x="928687" y="59093"/>
                  </a:lnTo>
                  <a:lnTo>
                    <a:pt x="893635" y="34302"/>
                  </a:lnTo>
                  <a:lnTo>
                    <a:pt x="854494" y="15722"/>
                  </a:lnTo>
                  <a:lnTo>
                    <a:pt x="811999" y="4051"/>
                  </a:lnTo>
                  <a:lnTo>
                    <a:pt x="766851" y="0"/>
                  </a:lnTo>
                  <a:lnTo>
                    <a:pt x="721702" y="4051"/>
                  </a:lnTo>
                  <a:lnTo>
                    <a:pt x="679196" y="15722"/>
                  </a:lnTo>
                  <a:lnTo>
                    <a:pt x="640067" y="34302"/>
                  </a:lnTo>
                  <a:lnTo>
                    <a:pt x="605002" y="59093"/>
                  </a:lnTo>
                  <a:lnTo>
                    <a:pt x="574725" y="89369"/>
                  </a:lnTo>
                  <a:lnTo>
                    <a:pt x="549948" y="124421"/>
                  </a:lnTo>
                  <a:lnTo>
                    <a:pt x="531368" y="163563"/>
                  </a:lnTo>
                  <a:lnTo>
                    <a:pt x="519696" y="206070"/>
                  </a:lnTo>
                  <a:lnTo>
                    <a:pt x="515645" y="251218"/>
                  </a:lnTo>
                  <a:lnTo>
                    <a:pt x="519696" y="296379"/>
                  </a:lnTo>
                  <a:lnTo>
                    <a:pt x="531368" y="338874"/>
                  </a:lnTo>
                  <a:lnTo>
                    <a:pt x="549948" y="378015"/>
                  </a:lnTo>
                  <a:lnTo>
                    <a:pt x="574725" y="413067"/>
                  </a:lnTo>
                  <a:lnTo>
                    <a:pt x="605002" y="443344"/>
                  </a:lnTo>
                  <a:lnTo>
                    <a:pt x="640067" y="468134"/>
                  </a:lnTo>
                  <a:lnTo>
                    <a:pt x="679196" y="486714"/>
                  </a:lnTo>
                  <a:lnTo>
                    <a:pt x="721702" y="498386"/>
                  </a:lnTo>
                  <a:lnTo>
                    <a:pt x="766851" y="502424"/>
                  </a:lnTo>
                  <a:lnTo>
                    <a:pt x="811999" y="498386"/>
                  </a:lnTo>
                  <a:lnTo>
                    <a:pt x="854494" y="486714"/>
                  </a:lnTo>
                  <a:lnTo>
                    <a:pt x="893635" y="468134"/>
                  </a:lnTo>
                  <a:lnTo>
                    <a:pt x="908278" y="457771"/>
                  </a:lnTo>
                  <a:lnTo>
                    <a:pt x="928687" y="443344"/>
                  </a:lnTo>
                  <a:lnTo>
                    <a:pt x="958964" y="413067"/>
                  </a:lnTo>
                  <a:lnTo>
                    <a:pt x="983742" y="378015"/>
                  </a:lnTo>
                  <a:lnTo>
                    <a:pt x="1002322" y="338874"/>
                  </a:lnTo>
                  <a:lnTo>
                    <a:pt x="1013993" y="296379"/>
                  </a:lnTo>
                  <a:lnTo>
                    <a:pt x="1018032" y="251218"/>
                  </a:lnTo>
                  <a:close/>
                </a:path>
              </a:pathLst>
            </a:custGeom>
            <a:solidFill>
              <a:srgbClr val="00BB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097460" y="402056"/>
              <a:ext cx="1138542" cy="672446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599300" y="2374384"/>
            <a:ext cx="4321950" cy="2128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2">
              <a:spcBef>
                <a:spcPts val="100"/>
              </a:spcBef>
            </a:pPr>
            <a:r>
              <a:rPr sz="1300" b="1" spc="-2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Which of the followings are special wastes?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2953726" y="2932202"/>
            <a:ext cx="156654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2">
              <a:spcBef>
                <a:spcPts val="100"/>
              </a:spcBef>
            </a:pPr>
            <a:r>
              <a:rPr sz="1200" b="1" dirty="0">
                <a:solidFill>
                  <a:srgbClr val="034EA2"/>
                </a:solidFill>
                <a:latin typeface="Arial"/>
                <a:cs typeface="Arial"/>
              </a:rPr>
              <a:t>Yard</a:t>
            </a:r>
            <a:r>
              <a:rPr sz="1200" b="1" spc="-4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200" b="1" spc="50" dirty="0">
                <a:solidFill>
                  <a:srgbClr val="034EA2"/>
                </a:solidFill>
                <a:latin typeface="Arial"/>
                <a:cs typeface="Arial"/>
              </a:rPr>
              <a:t>waste</a:t>
            </a:r>
            <a:endParaRPr sz="1200" b="1" dirty="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490140" y="2899809"/>
            <a:ext cx="80645" cy="129779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594">
              <a:spcBef>
                <a:spcPts val="100"/>
              </a:spcBef>
            </a:pPr>
            <a:r>
              <a:rPr sz="1400" spc="-50" dirty="0">
                <a:solidFill>
                  <a:srgbClr val="034EA2"/>
                </a:solidFill>
                <a:latin typeface="Arial"/>
                <a:cs typeface="Arial"/>
              </a:rPr>
              <a:t>,</a:t>
            </a:r>
            <a:endParaRPr sz="1400">
              <a:latin typeface="Arial"/>
              <a:cs typeface="Arial"/>
            </a:endParaRPr>
          </a:p>
          <a:p>
            <a:pPr marL="21594">
              <a:spcBef>
                <a:spcPts val="1165"/>
              </a:spcBef>
            </a:pPr>
            <a:r>
              <a:rPr sz="1400" spc="-50" dirty="0">
                <a:solidFill>
                  <a:srgbClr val="034EA2"/>
                </a:solidFill>
                <a:latin typeface="Arial"/>
                <a:cs typeface="Arial"/>
              </a:rPr>
              <a:t>,</a:t>
            </a:r>
            <a:endParaRPr sz="1400">
              <a:latin typeface="Arial"/>
              <a:cs typeface="Arial"/>
            </a:endParaRPr>
          </a:p>
          <a:p>
            <a:pPr marL="12702">
              <a:spcBef>
                <a:spcPts val="1170"/>
              </a:spcBef>
            </a:pPr>
            <a:r>
              <a:rPr sz="1400" spc="-50" dirty="0">
                <a:solidFill>
                  <a:srgbClr val="034EA2"/>
                </a:solidFill>
                <a:latin typeface="Arial"/>
                <a:cs typeface="Arial"/>
              </a:rPr>
              <a:t>,</a:t>
            </a:r>
            <a:endParaRPr sz="1400">
              <a:latin typeface="Arial"/>
              <a:cs typeface="Arial"/>
            </a:endParaRPr>
          </a:p>
          <a:p>
            <a:pPr marL="12702">
              <a:spcBef>
                <a:spcPts val="910"/>
              </a:spcBef>
            </a:pPr>
            <a:r>
              <a:rPr sz="1400" spc="-50" dirty="0">
                <a:solidFill>
                  <a:srgbClr val="034EA2"/>
                </a:solidFill>
                <a:latin typeface="Arial"/>
                <a:cs typeface="Arial"/>
              </a:rPr>
              <a:t>,</a:t>
            </a:r>
            <a:endParaRPr sz="14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006472" y="2899809"/>
            <a:ext cx="80645" cy="129779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594">
              <a:spcBef>
                <a:spcPts val="100"/>
              </a:spcBef>
            </a:pPr>
            <a:r>
              <a:rPr sz="1400" spc="-50" dirty="0">
                <a:solidFill>
                  <a:srgbClr val="034EA2"/>
                </a:solidFill>
                <a:latin typeface="Arial"/>
                <a:cs typeface="Arial"/>
              </a:rPr>
              <a:t>,</a:t>
            </a:r>
            <a:endParaRPr sz="1400">
              <a:latin typeface="Arial"/>
              <a:cs typeface="Arial"/>
            </a:endParaRPr>
          </a:p>
          <a:p>
            <a:pPr marL="21594">
              <a:spcBef>
                <a:spcPts val="1165"/>
              </a:spcBef>
            </a:pPr>
            <a:r>
              <a:rPr sz="1400" spc="-50" dirty="0">
                <a:solidFill>
                  <a:srgbClr val="034EA2"/>
                </a:solidFill>
                <a:latin typeface="Arial"/>
                <a:cs typeface="Arial"/>
              </a:rPr>
              <a:t>,</a:t>
            </a:r>
            <a:endParaRPr sz="1400">
              <a:latin typeface="Arial"/>
              <a:cs typeface="Arial"/>
            </a:endParaRPr>
          </a:p>
          <a:p>
            <a:pPr marL="12702">
              <a:spcBef>
                <a:spcPts val="1170"/>
              </a:spcBef>
            </a:pPr>
            <a:r>
              <a:rPr sz="1400" spc="-50" dirty="0">
                <a:solidFill>
                  <a:srgbClr val="034EA2"/>
                </a:solidFill>
                <a:latin typeface="Arial"/>
                <a:cs typeface="Arial"/>
              </a:rPr>
              <a:t>,</a:t>
            </a:r>
            <a:endParaRPr sz="1400">
              <a:latin typeface="Arial"/>
              <a:cs typeface="Arial"/>
            </a:endParaRPr>
          </a:p>
          <a:p>
            <a:pPr marL="12702">
              <a:spcBef>
                <a:spcPts val="910"/>
              </a:spcBef>
            </a:pPr>
            <a:r>
              <a:rPr sz="1400" spc="-50" dirty="0">
                <a:solidFill>
                  <a:srgbClr val="034EA2"/>
                </a:solidFill>
                <a:latin typeface="Arial"/>
                <a:cs typeface="Arial"/>
              </a:rPr>
              <a:t>,</a:t>
            </a:r>
            <a:endParaRPr sz="14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530982" y="2899809"/>
            <a:ext cx="80645" cy="129779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594">
              <a:spcBef>
                <a:spcPts val="100"/>
              </a:spcBef>
            </a:pPr>
            <a:r>
              <a:rPr sz="1400" spc="-50" dirty="0">
                <a:solidFill>
                  <a:srgbClr val="034EA2"/>
                </a:solidFill>
                <a:latin typeface="Arial"/>
                <a:cs typeface="Arial"/>
              </a:rPr>
              <a:t>,</a:t>
            </a:r>
            <a:endParaRPr sz="1400">
              <a:latin typeface="Arial"/>
              <a:cs typeface="Arial"/>
            </a:endParaRPr>
          </a:p>
          <a:p>
            <a:pPr marL="21594">
              <a:spcBef>
                <a:spcPts val="1165"/>
              </a:spcBef>
            </a:pPr>
            <a:r>
              <a:rPr sz="1400" spc="-50" dirty="0">
                <a:solidFill>
                  <a:srgbClr val="034EA2"/>
                </a:solidFill>
                <a:latin typeface="Arial"/>
                <a:cs typeface="Arial"/>
              </a:rPr>
              <a:t>,</a:t>
            </a:r>
            <a:endParaRPr sz="1400">
              <a:latin typeface="Arial"/>
              <a:cs typeface="Arial"/>
            </a:endParaRPr>
          </a:p>
          <a:p>
            <a:pPr marL="12702">
              <a:spcBef>
                <a:spcPts val="1170"/>
              </a:spcBef>
            </a:pPr>
            <a:r>
              <a:rPr sz="1400" spc="-50" dirty="0">
                <a:solidFill>
                  <a:srgbClr val="034EA2"/>
                </a:solidFill>
                <a:latin typeface="Arial"/>
                <a:cs typeface="Arial"/>
              </a:rPr>
              <a:t>,</a:t>
            </a:r>
            <a:endParaRPr sz="1400">
              <a:latin typeface="Arial"/>
              <a:cs typeface="Arial"/>
            </a:endParaRPr>
          </a:p>
          <a:p>
            <a:pPr marL="12702">
              <a:spcBef>
                <a:spcPts val="910"/>
              </a:spcBef>
            </a:pPr>
            <a:r>
              <a:rPr sz="1400" spc="-50" dirty="0">
                <a:solidFill>
                  <a:srgbClr val="034EA2"/>
                </a:solidFill>
                <a:latin typeface="Arial"/>
                <a:cs typeface="Arial"/>
              </a:rPr>
              <a:t>,</a:t>
            </a:r>
            <a:endParaRPr sz="140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432002" y="8663534"/>
            <a:ext cx="6696075" cy="494665"/>
          </a:xfrm>
          <a:custGeom>
            <a:avLst/>
            <a:gdLst/>
            <a:ahLst/>
            <a:cxnLst/>
            <a:rect l="l" t="t" r="r" b="b"/>
            <a:pathLst>
              <a:path w="6696075" h="494665">
                <a:moveTo>
                  <a:pt x="6470472" y="0"/>
                </a:moveTo>
                <a:lnTo>
                  <a:pt x="225526" y="0"/>
                </a:lnTo>
                <a:lnTo>
                  <a:pt x="176000" y="5704"/>
                </a:lnTo>
                <a:lnTo>
                  <a:pt x="130536" y="21955"/>
                </a:lnTo>
                <a:lnTo>
                  <a:pt x="90429" y="47454"/>
                </a:lnTo>
                <a:lnTo>
                  <a:pt x="56979" y="80904"/>
                </a:lnTo>
                <a:lnTo>
                  <a:pt x="31480" y="121011"/>
                </a:lnTo>
                <a:lnTo>
                  <a:pt x="15229" y="166475"/>
                </a:lnTo>
                <a:lnTo>
                  <a:pt x="9525" y="216001"/>
                </a:lnTo>
                <a:lnTo>
                  <a:pt x="0" y="494474"/>
                </a:lnTo>
                <a:lnTo>
                  <a:pt x="6695998" y="494474"/>
                </a:lnTo>
                <a:lnTo>
                  <a:pt x="6686473" y="216001"/>
                </a:lnTo>
                <a:lnTo>
                  <a:pt x="6680768" y="166475"/>
                </a:lnTo>
                <a:lnTo>
                  <a:pt x="6664518" y="121011"/>
                </a:lnTo>
                <a:lnTo>
                  <a:pt x="6639019" y="80904"/>
                </a:lnTo>
                <a:lnTo>
                  <a:pt x="6605568" y="47454"/>
                </a:lnTo>
                <a:lnTo>
                  <a:pt x="6565462" y="21955"/>
                </a:lnTo>
                <a:lnTo>
                  <a:pt x="6519998" y="5704"/>
                </a:lnTo>
                <a:lnTo>
                  <a:pt x="6470472" y="0"/>
                </a:lnTo>
                <a:close/>
              </a:path>
            </a:pathLst>
          </a:custGeom>
          <a:solidFill>
            <a:srgbClr val="72CBC9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object 1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12004" y="9287063"/>
            <a:ext cx="243509" cy="243522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12004" y="9864566"/>
            <a:ext cx="243509" cy="243522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729605" y="9287063"/>
            <a:ext cx="243509" cy="243522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729605" y="9864566"/>
            <a:ext cx="243509" cy="243522"/>
          </a:xfrm>
          <a:prstGeom prst="rect">
            <a:avLst/>
          </a:prstGeom>
        </p:spPr>
      </p:pic>
      <p:sp>
        <p:nvSpPr>
          <p:cNvPr id="22" name="object 22"/>
          <p:cNvSpPr/>
          <p:nvPr/>
        </p:nvSpPr>
        <p:spPr>
          <a:xfrm>
            <a:off x="441525" y="8673062"/>
            <a:ext cx="6677025" cy="1770380"/>
          </a:xfrm>
          <a:custGeom>
            <a:avLst/>
            <a:gdLst/>
            <a:ahLst/>
            <a:cxnLst/>
            <a:rect l="l" t="t" r="r" b="b"/>
            <a:pathLst>
              <a:path w="6677025" h="1770379">
                <a:moveTo>
                  <a:pt x="216001" y="0"/>
                </a:moveTo>
                <a:lnTo>
                  <a:pt x="166475" y="5704"/>
                </a:lnTo>
                <a:lnTo>
                  <a:pt x="121011" y="21953"/>
                </a:lnTo>
                <a:lnTo>
                  <a:pt x="80904" y="47450"/>
                </a:lnTo>
                <a:lnTo>
                  <a:pt x="47454" y="80899"/>
                </a:lnTo>
                <a:lnTo>
                  <a:pt x="21955" y="121005"/>
                </a:lnTo>
                <a:lnTo>
                  <a:pt x="5704" y="166471"/>
                </a:lnTo>
                <a:lnTo>
                  <a:pt x="0" y="216001"/>
                </a:lnTo>
                <a:lnTo>
                  <a:pt x="0" y="1554149"/>
                </a:lnTo>
                <a:lnTo>
                  <a:pt x="5704" y="1603675"/>
                </a:lnTo>
                <a:lnTo>
                  <a:pt x="21955" y="1649140"/>
                </a:lnTo>
                <a:lnTo>
                  <a:pt x="47454" y="1689246"/>
                </a:lnTo>
                <a:lnTo>
                  <a:pt x="80904" y="1722697"/>
                </a:lnTo>
                <a:lnTo>
                  <a:pt x="121011" y="1748196"/>
                </a:lnTo>
                <a:lnTo>
                  <a:pt x="166475" y="1764446"/>
                </a:lnTo>
                <a:lnTo>
                  <a:pt x="216001" y="1770151"/>
                </a:lnTo>
                <a:lnTo>
                  <a:pt x="6460947" y="1770151"/>
                </a:lnTo>
                <a:lnTo>
                  <a:pt x="6510477" y="1764446"/>
                </a:lnTo>
                <a:lnTo>
                  <a:pt x="6555943" y="1748196"/>
                </a:lnTo>
                <a:lnTo>
                  <a:pt x="6596049" y="1722697"/>
                </a:lnTo>
                <a:lnTo>
                  <a:pt x="6629498" y="1689246"/>
                </a:lnTo>
                <a:lnTo>
                  <a:pt x="6654995" y="1649140"/>
                </a:lnTo>
                <a:lnTo>
                  <a:pt x="6671244" y="1603675"/>
                </a:lnTo>
                <a:lnTo>
                  <a:pt x="6676948" y="1554149"/>
                </a:lnTo>
                <a:lnTo>
                  <a:pt x="6676948" y="216001"/>
                </a:lnTo>
                <a:lnTo>
                  <a:pt x="6671244" y="166471"/>
                </a:lnTo>
                <a:lnTo>
                  <a:pt x="6654995" y="121005"/>
                </a:lnTo>
                <a:lnTo>
                  <a:pt x="6629498" y="80899"/>
                </a:lnTo>
                <a:lnTo>
                  <a:pt x="6596049" y="47450"/>
                </a:lnTo>
                <a:lnTo>
                  <a:pt x="6555943" y="21953"/>
                </a:lnTo>
                <a:lnTo>
                  <a:pt x="6510477" y="5704"/>
                </a:lnTo>
                <a:lnTo>
                  <a:pt x="6460947" y="0"/>
                </a:lnTo>
                <a:lnTo>
                  <a:pt x="216001" y="0"/>
                </a:lnTo>
                <a:close/>
              </a:path>
            </a:pathLst>
          </a:custGeom>
          <a:ln w="19050">
            <a:solidFill>
              <a:srgbClr val="72CB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599302" y="8788071"/>
            <a:ext cx="5337905" cy="2128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2">
              <a:spcBef>
                <a:spcPts val="100"/>
              </a:spcBef>
            </a:pPr>
            <a:r>
              <a:rPr sz="1300" b="1" spc="-10" dirty="0">
                <a:solidFill>
                  <a:srgbClr val="002F2F"/>
                </a:solidFill>
                <a:latin typeface="Arial"/>
                <a:cs typeface="Arial"/>
              </a:rPr>
              <a:t>4.</a:t>
            </a:r>
            <a:r>
              <a:rPr sz="1300" b="1" spc="2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/>
                <a:cs typeface="Arial"/>
              </a:rPr>
              <a:t>Which</a:t>
            </a:r>
            <a:r>
              <a:rPr sz="1300" b="1" spc="2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/>
                <a:cs typeface="Arial"/>
              </a:rPr>
              <a:t>of</a:t>
            </a:r>
            <a:r>
              <a:rPr sz="1300" b="1" spc="-3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300" b="1" spc="50" dirty="0">
                <a:solidFill>
                  <a:srgbClr val="002F2F"/>
                </a:solidFill>
                <a:latin typeface="Arial"/>
                <a:cs typeface="Arial"/>
              </a:rPr>
              <a:t>the</a:t>
            </a:r>
            <a:r>
              <a:rPr sz="1300" b="1" spc="2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/>
                <a:cs typeface="Arial"/>
              </a:rPr>
              <a:t>following</a:t>
            </a:r>
            <a:r>
              <a:rPr sz="1300" b="1" spc="2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300" b="1" spc="-25" dirty="0">
                <a:solidFill>
                  <a:srgbClr val="002F2F"/>
                </a:solidFill>
                <a:latin typeface="Arial"/>
                <a:cs typeface="Arial"/>
              </a:rPr>
              <a:t>is</a:t>
            </a:r>
            <a:r>
              <a:rPr sz="1300" b="1" spc="-1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300" b="1" spc="50" dirty="0">
                <a:solidFill>
                  <a:srgbClr val="002F2F"/>
                </a:solidFill>
                <a:latin typeface="Arial"/>
                <a:cs typeface="Arial"/>
              </a:rPr>
              <a:t>the</a:t>
            </a:r>
            <a:r>
              <a:rPr sz="1300" b="1" spc="2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/>
                <a:cs typeface="Arial"/>
              </a:rPr>
              <a:t>correct</a:t>
            </a:r>
            <a:r>
              <a:rPr sz="1300" b="1" spc="2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/>
                <a:cs typeface="Arial"/>
              </a:rPr>
              <a:t>concept</a:t>
            </a:r>
            <a:r>
              <a:rPr sz="1300" b="1" spc="2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/>
                <a:cs typeface="Arial"/>
              </a:rPr>
              <a:t>of</a:t>
            </a:r>
            <a:r>
              <a:rPr sz="1300" b="1" spc="-1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300" b="1" spc="-10" dirty="0">
                <a:solidFill>
                  <a:srgbClr val="002F2F"/>
                </a:solidFill>
                <a:latin typeface="Arial"/>
                <a:cs typeface="Arial"/>
              </a:rPr>
              <a:t>“Recycle”?</a:t>
            </a:r>
            <a:endParaRPr sz="1300" b="1" dirty="0">
              <a:latin typeface="Arial"/>
              <a:cs typeface="Arial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432003" y="4685246"/>
            <a:ext cx="6696075" cy="494665"/>
          </a:xfrm>
          <a:custGeom>
            <a:avLst/>
            <a:gdLst/>
            <a:ahLst/>
            <a:cxnLst/>
            <a:rect l="l" t="t" r="r" b="b"/>
            <a:pathLst>
              <a:path w="6696075" h="494664">
                <a:moveTo>
                  <a:pt x="6470472" y="0"/>
                </a:moveTo>
                <a:lnTo>
                  <a:pt x="225526" y="0"/>
                </a:lnTo>
                <a:lnTo>
                  <a:pt x="176000" y="5704"/>
                </a:lnTo>
                <a:lnTo>
                  <a:pt x="130536" y="21955"/>
                </a:lnTo>
                <a:lnTo>
                  <a:pt x="90429" y="47454"/>
                </a:lnTo>
                <a:lnTo>
                  <a:pt x="56979" y="80904"/>
                </a:lnTo>
                <a:lnTo>
                  <a:pt x="31480" y="121011"/>
                </a:lnTo>
                <a:lnTo>
                  <a:pt x="15229" y="166475"/>
                </a:lnTo>
                <a:lnTo>
                  <a:pt x="9525" y="216001"/>
                </a:lnTo>
                <a:lnTo>
                  <a:pt x="0" y="494474"/>
                </a:lnTo>
                <a:lnTo>
                  <a:pt x="6695998" y="494474"/>
                </a:lnTo>
                <a:lnTo>
                  <a:pt x="6686473" y="216001"/>
                </a:lnTo>
                <a:lnTo>
                  <a:pt x="6680768" y="166475"/>
                </a:lnTo>
                <a:lnTo>
                  <a:pt x="6664518" y="121011"/>
                </a:lnTo>
                <a:lnTo>
                  <a:pt x="6639019" y="80904"/>
                </a:lnTo>
                <a:lnTo>
                  <a:pt x="6605568" y="47454"/>
                </a:lnTo>
                <a:lnTo>
                  <a:pt x="6565462" y="21955"/>
                </a:lnTo>
                <a:lnTo>
                  <a:pt x="6519998" y="5704"/>
                </a:lnTo>
                <a:lnTo>
                  <a:pt x="6470472" y="0"/>
                </a:lnTo>
                <a:close/>
              </a:path>
            </a:pathLst>
          </a:custGeom>
          <a:solidFill>
            <a:srgbClr val="72CB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917303" y="5304178"/>
            <a:ext cx="221932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2">
              <a:spcBef>
                <a:spcPts val="100"/>
              </a:spcBef>
            </a:pPr>
            <a:r>
              <a:rPr sz="1200" b="1" dirty="0">
                <a:solidFill>
                  <a:srgbClr val="104B95"/>
                </a:solidFill>
                <a:latin typeface="Arial"/>
                <a:cs typeface="Arial"/>
              </a:rPr>
              <a:t>Avoid</a:t>
            </a:r>
            <a:r>
              <a:rPr sz="1200" b="1" spc="-20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04B95"/>
                </a:solidFill>
                <a:latin typeface="Arial"/>
                <a:cs typeface="Arial"/>
              </a:rPr>
              <a:t>disposal</a:t>
            </a:r>
            <a:r>
              <a:rPr sz="1200" b="1" spc="-20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04B95"/>
                </a:solidFill>
                <a:latin typeface="Arial"/>
                <a:cs typeface="Arial"/>
              </a:rPr>
              <a:t>of</a:t>
            </a:r>
            <a:r>
              <a:rPr sz="1200" b="1" spc="-50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04B95"/>
                </a:solidFill>
                <a:latin typeface="Arial"/>
                <a:cs typeface="Arial"/>
              </a:rPr>
              <a:t>useful</a:t>
            </a:r>
            <a:r>
              <a:rPr sz="1200" b="1" spc="-15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104B95"/>
                </a:solidFill>
                <a:latin typeface="Arial"/>
                <a:cs typeface="Arial"/>
              </a:rPr>
              <a:t>items</a:t>
            </a:r>
            <a:endParaRPr sz="1200" b="1" dirty="0">
              <a:latin typeface="Arial"/>
              <a:cs typeface="Arial"/>
            </a:endParaRPr>
          </a:p>
        </p:txBody>
      </p:sp>
      <p:pic>
        <p:nvPicPr>
          <p:cNvPr id="26" name="object 2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12006" y="5308775"/>
            <a:ext cx="243509" cy="243522"/>
          </a:xfrm>
          <a:prstGeom prst="rect">
            <a:avLst/>
          </a:prstGeom>
        </p:spPr>
      </p:pic>
      <p:pic>
        <p:nvPicPr>
          <p:cNvPr id="27" name="object 2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12006" y="5886278"/>
            <a:ext cx="243509" cy="243522"/>
          </a:xfrm>
          <a:prstGeom prst="rect">
            <a:avLst/>
          </a:prstGeom>
        </p:spPr>
      </p:pic>
      <p:pic>
        <p:nvPicPr>
          <p:cNvPr id="28" name="object 2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729607" y="5308775"/>
            <a:ext cx="243509" cy="243522"/>
          </a:xfrm>
          <a:prstGeom prst="rect">
            <a:avLst/>
          </a:prstGeom>
        </p:spPr>
      </p:pic>
      <p:pic>
        <p:nvPicPr>
          <p:cNvPr id="29" name="object 2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729607" y="5886278"/>
            <a:ext cx="243509" cy="243522"/>
          </a:xfrm>
          <a:prstGeom prst="rect">
            <a:avLst/>
          </a:prstGeom>
        </p:spPr>
      </p:pic>
      <p:sp>
        <p:nvSpPr>
          <p:cNvPr id="30" name="object 30"/>
          <p:cNvSpPr txBox="1"/>
          <p:nvPr/>
        </p:nvSpPr>
        <p:spPr>
          <a:xfrm>
            <a:off x="599303" y="4809784"/>
            <a:ext cx="5312547" cy="2128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2">
              <a:spcBef>
                <a:spcPts val="100"/>
              </a:spcBef>
            </a:pPr>
            <a:r>
              <a:rPr sz="1300" b="1" spc="-2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r>
              <a:rPr sz="1300" b="1" spc="2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Which</a:t>
            </a:r>
            <a:r>
              <a:rPr sz="1300" b="1" spc="2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1300" b="1" spc="-3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5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300" b="1" spc="2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following</a:t>
            </a:r>
            <a:r>
              <a:rPr sz="1300" b="1" spc="2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2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sz="1300" b="1" spc="-1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5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300" b="1" spc="2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correct</a:t>
            </a:r>
            <a:r>
              <a:rPr sz="1300" b="1" spc="2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concept</a:t>
            </a:r>
            <a:r>
              <a:rPr sz="1300" b="1" spc="2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1300" b="1" spc="-15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b="1" spc="-10" dirty="0">
                <a:solidFill>
                  <a:srgbClr val="002F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“Reduce”?</a:t>
            </a:r>
            <a:endParaRPr sz="13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432003" y="6674390"/>
            <a:ext cx="6696075" cy="494665"/>
          </a:xfrm>
          <a:custGeom>
            <a:avLst/>
            <a:gdLst/>
            <a:ahLst/>
            <a:cxnLst/>
            <a:rect l="l" t="t" r="r" b="b"/>
            <a:pathLst>
              <a:path w="6696075" h="494665">
                <a:moveTo>
                  <a:pt x="6470472" y="0"/>
                </a:moveTo>
                <a:lnTo>
                  <a:pt x="225526" y="0"/>
                </a:lnTo>
                <a:lnTo>
                  <a:pt x="176000" y="5704"/>
                </a:lnTo>
                <a:lnTo>
                  <a:pt x="130536" y="21955"/>
                </a:lnTo>
                <a:lnTo>
                  <a:pt x="90429" y="47454"/>
                </a:lnTo>
                <a:lnTo>
                  <a:pt x="56979" y="80904"/>
                </a:lnTo>
                <a:lnTo>
                  <a:pt x="31480" y="121011"/>
                </a:lnTo>
                <a:lnTo>
                  <a:pt x="15229" y="166475"/>
                </a:lnTo>
                <a:lnTo>
                  <a:pt x="9525" y="216001"/>
                </a:lnTo>
                <a:lnTo>
                  <a:pt x="0" y="494474"/>
                </a:lnTo>
                <a:lnTo>
                  <a:pt x="6695998" y="494474"/>
                </a:lnTo>
                <a:lnTo>
                  <a:pt x="6686473" y="216001"/>
                </a:lnTo>
                <a:lnTo>
                  <a:pt x="6680768" y="166475"/>
                </a:lnTo>
                <a:lnTo>
                  <a:pt x="6664518" y="121011"/>
                </a:lnTo>
                <a:lnTo>
                  <a:pt x="6639019" y="80904"/>
                </a:lnTo>
                <a:lnTo>
                  <a:pt x="6605568" y="47454"/>
                </a:lnTo>
                <a:lnTo>
                  <a:pt x="6565462" y="21955"/>
                </a:lnTo>
                <a:lnTo>
                  <a:pt x="6519998" y="5704"/>
                </a:lnTo>
                <a:lnTo>
                  <a:pt x="6470472" y="0"/>
                </a:lnTo>
                <a:close/>
              </a:path>
            </a:pathLst>
          </a:custGeom>
          <a:solidFill>
            <a:srgbClr val="72CBC9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3" name="object 3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12006" y="7297925"/>
            <a:ext cx="243509" cy="243522"/>
          </a:xfrm>
          <a:prstGeom prst="rect">
            <a:avLst/>
          </a:prstGeom>
        </p:spPr>
      </p:pic>
      <p:pic>
        <p:nvPicPr>
          <p:cNvPr id="34" name="object 3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12004" y="7875416"/>
            <a:ext cx="243509" cy="243522"/>
          </a:xfrm>
          <a:prstGeom prst="rect">
            <a:avLst/>
          </a:prstGeom>
        </p:spPr>
      </p:pic>
      <p:pic>
        <p:nvPicPr>
          <p:cNvPr id="35" name="object 3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729607" y="7297925"/>
            <a:ext cx="243509" cy="243522"/>
          </a:xfrm>
          <a:prstGeom prst="rect">
            <a:avLst/>
          </a:prstGeom>
        </p:spPr>
      </p:pic>
      <p:pic>
        <p:nvPicPr>
          <p:cNvPr id="36" name="object 3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729605" y="7875416"/>
            <a:ext cx="243509" cy="243522"/>
          </a:xfrm>
          <a:prstGeom prst="rect">
            <a:avLst/>
          </a:prstGeom>
        </p:spPr>
      </p:pic>
      <p:sp>
        <p:nvSpPr>
          <p:cNvPr id="37" name="object 37"/>
          <p:cNvSpPr/>
          <p:nvPr/>
        </p:nvSpPr>
        <p:spPr>
          <a:xfrm>
            <a:off x="441527" y="6683918"/>
            <a:ext cx="6677025" cy="1770380"/>
          </a:xfrm>
          <a:custGeom>
            <a:avLst/>
            <a:gdLst/>
            <a:ahLst/>
            <a:cxnLst/>
            <a:rect l="l" t="t" r="r" b="b"/>
            <a:pathLst>
              <a:path w="6677025" h="1770379">
                <a:moveTo>
                  <a:pt x="216001" y="0"/>
                </a:moveTo>
                <a:lnTo>
                  <a:pt x="166475" y="5704"/>
                </a:lnTo>
                <a:lnTo>
                  <a:pt x="121011" y="21953"/>
                </a:lnTo>
                <a:lnTo>
                  <a:pt x="80904" y="47450"/>
                </a:lnTo>
                <a:lnTo>
                  <a:pt x="47454" y="80899"/>
                </a:lnTo>
                <a:lnTo>
                  <a:pt x="21955" y="121005"/>
                </a:lnTo>
                <a:lnTo>
                  <a:pt x="5704" y="166471"/>
                </a:lnTo>
                <a:lnTo>
                  <a:pt x="0" y="216001"/>
                </a:lnTo>
                <a:lnTo>
                  <a:pt x="0" y="1554149"/>
                </a:lnTo>
                <a:lnTo>
                  <a:pt x="5704" y="1603675"/>
                </a:lnTo>
                <a:lnTo>
                  <a:pt x="21955" y="1649140"/>
                </a:lnTo>
                <a:lnTo>
                  <a:pt x="47454" y="1689246"/>
                </a:lnTo>
                <a:lnTo>
                  <a:pt x="80904" y="1722697"/>
                </a:lnTo>
                <a:lnTo>
                  <a:pt x="121011" y="1748196"/>
                </a:lnTo>
                <a:lnTo>
                  <a:pt x="166475" y="1764446"/>
                </a:lnTo>
                <a:lnTo>
                  <a:pt x="216001" y="1770151"/>
                </a:lnTo>
                <a:lnTo>
                  <a:pt x="6460947" y="1770151"/>
                </a:lnTo>
                <a:lnTo>
                  <a:pt x="6510477" y="1764446"/>
                </a:lnTo>
                <a:lnTo>
                  <a:pt x="6555943" y="1748196"/>
                </a:lnTo>
                <a:lnTo>
                  <a:pt x="6596049" y="1722697"/>
                </a:lnTo>
                <a:lnTo>
                  <a:pt x="6629498" y="1689246"/>
                </a:lnTo>
                <a:lnTo>
                  <a:pt x="6654995" y="1649140"/>
                </a:lnTo>
                <a:lnTo>
                  <a:pt x="6671244" y="1603675"/>
                </a:lnTo>
                <a:lnTo>
                  <a:pt x="6676948" y="1554149"/>
                </a:lnTo>
                <a:lnTo>
                  <a:pt x="6676948" y="216001"/>
                </a:lnTo>
                <a:lnTo>
                  <a:pt x="6671244" y="166471"/>
                </a:lnTo>
                <a:lnTo>
                  <a:pt x="6654995" y="121005"/>
                </a:lnTo>
                <a:lnTo>
                  <a:pt x="6629498" y="80899"/>
                </a:lnTo>
                <a:lnTo>
                  <a:pt x="6596049" y="47450"/>
                </a:lnTo>
                <a:lnTo>
                  <a:pt x="6555943" y="21953"/>
                </a:lnTo>
                <a:lnTo>
                  <a:pt x="6510477" y="5704"/>
                </a:lnTo>
                <a:lnTo>
                  <a:pt x="6460947" y="0"/>
                </a:lnTo>
                <a:lnTo>
                  <a:pt x="216001" y="0"/>
                </a:lnTo>
                <a:close/>
              </a:path>
            </a:pathLst>
          </a:custGeom>
          <a:ln w="19050">
            <a:solidFill>
              <a:srgbClr val="72CB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599304" y="6798934"/>
            <a:ext cx="5193214" cy="2128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2">
              <a:spcBef>
                <a:spcPts val="100"/>
              </a:spcBef>
            </a:pPr>
            <a:r>
              <a:rPr sz="1300" b="1" spc="-10" dirty="0">
                <a:solidFill>
                  <a:srgbClr val="002F2F"/>
                </a:solidFill>
                <a:latin typeface="Arial"/>
                <a:cs typeface="Arial"/>
              </a:rPr>
              <a:t>3.</a:t>
            </a:r>
            <a:r>
              <a:rPr sz="1300" b="1" spc="2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/>
                <a:cs typeface="Arial"/>
              </a:rPr>
              <a:t>Which</a:t>
            </a:r>
            <a:r>
              <a:rPr sz="1300" b="1" spc="2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/>
                <a:cs typeface="Arial"/>
              </a:rPr>
              <a:t>of</a:t>
            </a:r>
            <a:r>
              <a:rPr sz="1300" b="1" spc="-3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300" b="1" spc="50" dirty="0">
                <a:solidFill>
                  <a:srgbClr val="002F2F"/>
                </a:solidFill>
                <a:latin typeface="Arial"/>
                <a:cs typeface="Arial"/>
              </a:rPr>
              <a:t>the</a:t>
            </a:r>
            <a:r>
              <a:rPr sz="1300" b="1" spc="2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/>
                <a:cs typeface="Arial"/>
              </a:rPr>
              <a:t>following</a:t>
            </a:r>
            <a:r>
              <a:rPr sz="1300" b="1" spc="2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300" b="1" spc="-25" dirty="0">
                <a:solidFill>
                  <a:srgbClr val="002F2F"/>
                </a:solidFill>
                <a:latin typeface="Arial"/>
                <a:cs typeface="Arial"/>
              </a:rPr>
              <a:t>is</a:t>
            </a:r>
            <a:r>
              <a:rPr sz="1300" b="1" spc="-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300" b="1" spc="50" dirty="0">
                <a:solidFill>
                  <a:srgbClr val="002F2F"/>
                </a:solidFill>
                <a:latin typeface="Arial"/>
                <a:cs typeface="Arial"/>
              </a:rPr>
              <a:t>the</a:t>
            </a:r>
            <a:r>
              <a:rPr sz="1300" b="1" spc="2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/>
                <a:cs typeface="Arial"/>
              </a:rPr>
              <a:t>correct</a:t>
            </a:r>
            <a:r>
              <a:rPr sz="1300" b="1" spc="2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/>
                <a:cs typeface="Arial"/>
              </a:rPr>
              <a:t>concept</a:t>
            </a:r>
            <a:r>
              <a:rPr sz="1300" b="1" spc="2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/>
                <a:cs typeface="Arial"/>
              </a:rPr>
              <a:t>of</a:t>
            </a:r>
            <a:r>
              <a:rPr sz="1300" b="1" spc="-10" dirty="0">
                <a:solidFill>
                  <a:srgbClr val="002F2F"/>
                </a:solidFill>
                <a:latin typeface="Arial"/>
                <a:cs typeface="Arial"/>
              </a:rPr>
              <a:t> “Reuse”?</a:t>
            </a:r>
            <a:endParaRPr sz="1300" b="1" dirty="0">
              <a:latin typeface="Arial"/>
              <a:cs typeface="Arial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432001" y="772204"/>
            <a:ext cx="2040889" cy="396240"/>
          </a:xfrm>
          <a:custGeom>
            <a:avLst/>
            <a:gdLst/>
            <a:ahLst/>
            <a:cxnLst/>
            <a:rect l="l" t="t" r="r" b="b"/>
            <a:pathLst>
              <a:path w="2040889" h="396240">
                <a:moveTo>
                  <a:pt x="1836000" y="0"/>
                </a:moveTo>
                <a:lnTo>
                  <a:pt x="204889" y="0"/>
                </a:lnTo>
                <a:lnTo>
                  <a:pt x="157909" y="5229"/>
                </a:lnTo>
                <a:lnTo>
                  <a:pt x="114784" y="20124"/>
                </a:lnTo>
                <a:lnTo>
                  <a:pt x="76741" y="43497"/>
                </a:lnTo>
                <a:lnTo>
                  <a:pt x="45011" y="74159"/>
                </a:lnTo>
                <a:lnTo>
                  <a:pt x="20825" y="110921"/>
                </a:lnTo>
                <a:lnTo>
                  <a:pt x="5411" y="152595"/>
                </a:lnTo>
                <a:lnTo>
                  <a:pt x="0" y="197993"/>
                </a:lnTo>
                <a:lnTo>
                  <a:pt x="5411" y="243395"/>
                </a:lnTo>
                <a:lnTo>
                  <a:pt x="20825" y="285072"/>
                </a:lnTo>
                <a:lnTo>
                  <a:pt x="45011" y="321837"/>
                </a:lnTo>
                <a:lnTo>
                  <a:pt x="76741" y="352500"/>
                </a:lnTo>
                <a:lnTo>
                  <a:pt x="114784" y="375873"/>
                </a:lnTo>
                <a:lnTo>
                  <a:pt x="157909" y="390769"/>
                </a:lnTo>
                <a:lnTo>
                  <a:pt x="204889" y="395998"/>
                </a:lnTo>
                <a:lnTo>
                  <a:pt x="1836000" y="395998"/>
                </a:lnTo>
                <a:lnTo>
                  <a:pt x="1882980" y="390769"/>
                </a:lnTo>
                <a:lnTo>
                  <a:pt x="1926105" y="375873"/>
                </a:lnTo>
                <a:lnTo>
                  <a:pt x="1964148" y="352500"/>
                </a:lnTo>
                <a:lnTo>
                  <a:pt x="1995878" y="321837"/>
                </a:lnTo>
                <a:lnTo>
                  <a:pt x="2020064" y="285072"/>
                </a:lnTo>
                <a:lnTo>
                  <a:pt x="2035478" y="243395"/>
                </a:lnTo>
                <a:lnTo>
                  <a:pt x="2040890" y="197993"/>
                </a:lnTo>
                <a:lnTo>
                  <a:pt x="2035478" y="152595"/>
                </a:lnTo>
                <a:lnTo>
                  <a:pt x="2020064" y="110921"/>
                </a:lnTo>
                <a:lnTo>
                  <a:pt x="1995878" y="74159"/>
                </a:lnTo>
                <a:lnTo>
                  <a:pt x="1964148" y="43497"/>
                </a:lnTo>
                <a:lnTo>
                  <a:pt x="1926105" y="20124"/>
                </a:lnTo>
                <a:lnTo>
                  <a:pt x="1882980" y="5229"/>
                </a:lnTo>
                <a:lnTo>
                  <a:pt x="1836000" y="0"/>
                </a:lnTo>
                <a:close/>
              </a:path>
            </a:pathLst>
          </a:custGeom>
          <a:solidFill>
            <a:srgbClr val="00B9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 txBox="1"/>
          <p:nvPr/>
        </p:nvSpPr>
        <p:spPr>
          <a:xfrm>
            <a:off x="550127" y="329682"/>
            <a:ext cx="5046980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2">
              <a:spcBef>
                <a:spcPts val="100"/>
              </a:spcBef>
            </a:pPr>
            <a:r>
              <a:rPr sz="1500" b="1" dirty="0">
                <a:solidFill>
                  <a:srgbClr val="FFFFFF"/>
                </a:solidFill>
                <a:latin typeface="Arial"/>
                <a:cs typeface="Arial"/>
              </a:rPr>
              <a:t>“Design</a:t>
            </a:r>
            <a:r>
              <a:rPr sz="1500" b="1" spc="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1500" b="1" spc="20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FFFFFF"/>
                </a:solidFill>
                <a:latin typeface="Arial"/>
                <a:cs typeface="Arial"/>
              </a:rPr>
              <a:t>Make”:</a:t>
            </a:r>
            <a:r>
              <a:rPr sz="1500" b="1" spc="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FFFFFF"/>
                </a:solidFill>
                <a:latin typeface="Arial"/>
                <a:cs typeface="Arial"/>
              </a:rPr>
              <a:t>Upcycling</a:t>
            </a:r>
            <a:r>
              <a:rPr sz="1500" b="1" spc="20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1500" b="1" spc="1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FFFFFF"/>
                </a:solidFill>
                <a:latin typeface="Arial"/>
                <a:cs typeface="Arial"/>
              </a:rPr>
              <a:t>Waterworks</a:t>
            </a:r>
            <a:r>
              <a:rPr sz="1500" b="1" spc="20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spc="-10" dirty="0">
                <a:solidFill>
                  <a:srgbClr val="FFFFFF"/>
                </a:solidFill>
                <a:latin typeface="Arial"/>
                <a:cs typeface="Arial"/>
              </a:rPr>
              <a:t>Sludge</a:t>
            </a:r>
            <a:endParaRPr sz="1500" dirty="0">
              <a:latin typeface="Arial"/>
              <a:cs typeface="Arial"/>
            </a:endParaRPr>
          </a:p>
        </p:txBody>
      </p:sp>
      <p:grpSp>
        <p:nvGrpSpPr>
          <p:cNvPr id="42" name="object 42"/>
          <p:cNvGrpSpPr/>
          <p:nvPr/>
        </p:nvGrpSpPr>
        <p:grpSpPr>
          <a:xfrm>
            <a:off x="2580896" y="772204"/>
            <a:ext cx="2372995" cy="396240"/>
            <a:chOff x="2580894" y="772204"/>
            <a:chExt cx="2372995" cy="396240"/>
          </a:xfrm>
        </p:grpSpPr>
        <p:sp>
          <p:nvSpPr>
            <p:cNvPr id="43" name="object 43"/>
            <p:cNvSpPr/>
            <p:nvPr/>
          </p:nvSpPr>
          <p:spPr>
            <a:xfrm>
              <a:off x="2590419" y="781729"/>
              <a:ext cx="2353945" cy="377190"/>
            </a:xfrm>
            <a:custGeom>
              <a:avLst/>
              <a:gdLst/>
              <a:ahLst/>
              <a:cxnLst/>
              <a:rect l="l" t="t" r="r" b="b"/>
              <a:pathLst>
                <a:path w="2353945" h="377190">
                  <a:moveTo>
                    <a:pt x="2158580" y="376948"/>
                  </a:moveTo>
                  <a:lnTo>
                    <a:pt x="2203320" y="371962"/>
                  </a:lnTo>
                  <a:lnTo>
                    <a:pt x="2244420" y="357763"/>
                  </a:lnTo>
                  <a:lnTo>
                    <a:pt x="2280697" y="335491"/>
                  </a:lnTo>
                  <a:lnTo>
                    <a:pt x="2310970" y="306286"/>
                  </a:lnTo>
                  <a:lnTo>
                    <a:pt x="2334057" y="271287"/>
                  </a:lnTo>
                  <a:lnTo>
                    <a:pt x="2348776" y="231635"/>
                  </a:lnTo>
                  <a:lnTo>
                    <a:pt x="2353945" y="188468"/>
                  </a:lnTo>
                  <a:lnTo>
                    <a:pt x="2348776" y="145305"/>
                  </a:lnTo>
                  <a:lnTo>
                    <a:pt x="2334057" y="105656"/>
                  </a:lnTo>
                  <a:lnTo>
                    <a:pt x="2310970" y="70659"/>
                  </a:lnTo>
                  <a:lnTo>
                    <a:pt x="2280697" y="41455"/>
                  </a:lnTo>
                  <a:lnTo>
                    <a:pt x="2244420" y="19184"/>
                  </a:lnTo>
                  <a:lnTo>
                    <a:pt x="2203320" y="4986"/>
                  </a:lnTo>
                  <a:lnTo>
                    <a:pt x="2158580" y="0"/>
                  </a:lnTo>
                  <a:lnTo>
                    <a:pt x="195364" y="0"/>
                  </a:lnTo>
                  <a:lnTo>
                    <a:pt x="150624" y="4986"/>
                  </a:lnTo>
                  <a:lnTo>
                    <a:pt x="109524" y="19184"/>
                  </a:lnTo>
                  <a:lnTo>
                    <a:pt x="73247" y="41455"/>
                  </a:lnTo>
                  <a:lnTo>
                    <a:pt x="42974" y="70659"/>
                  </a:lnTo>
                  <a:lnTo>
                    <a:pt x="19887" y="105656"/>
                  </a:lnTo>
                  <a:lnTo>
                    <a:pt x="5168" y="145305"/>
                  </a:lnTo>
                  <a:lnTo>
                    <a:pt x="0" y="188468"/>
                  </a:lnTo>
                  <a:lnTo>
                    <a:pt x="5168" y="231635"/>
                  </a:lnTo>
                  <a:lnTo>
                    <a:pt x="19887" y="271287"/>
                  </a:lnTo>
                  <a:lnTo>
                    <a:pt x="42974" y="306286"/>
                  </a:lnTo>
                  <a:lnTo>
                    <a:pt x="73247" y="335491"/>
                  </a:lnTo>
                  <a:lnTo>
                    <a:pt x="109524" y="357763"/>
                  </a:lnTo>
                  <a:lnTo>
                    <a:pt x="150624" y="371962"/>
                  </a:lnTo>
                  <a:lnTo>
                    <a:pt x="195364" y="376948"/>
                  </a:lnTo>
                  <a:lnTo>
                    <a:pt x="2158580" y="376948"/>
                  </a:lnTo>
                  <a:close/>
                </a:path>
              </a:pathLst>
            </a:custGeom>
            <a:ln w="19050">
              <a:solidFill>
                <a:srgbClr val="00B9B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3431015" y="783002"/>
              <a:ext cx="0" cy="374650"/>
            </a:xfrm>
            <a:custGeom>
              <a:avLst/>
              <a:gdLst/>
              <a:ahLst/>
              <a:cxnLst/>
              <a:rect l="l" t="t" r="r" b="b"/>
              <a:pathLst>
                <a:path h="374650">
                  <a:moveTo>
                    <a:pt x="0" y="0"/>
                  </a:moveTo>
                  <a:lnTo>
                    <a:pt x="0" y="374396"/>
                  </a:lnTo>
                </a:path>
              </a:pathLst>
            </a:custGeom>
            <a:ln w="19050">
              <a:solidFill>
                <a:srgbClr val="00B9B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5" name="object 45"/>
          <p:cNvGrpSpPr/>
          <p:nvPr/>
        </p:nvGrpSpPr>
        <p:grpSpPr>
          <a:xfrm>
            <a:off x="431998" y="1454409"/>
            <a:ext cx="5580380" cy="598170"/>
            <a:chOff x="431998" y="1454409"/>
            <a:chExt cx="5580380" cy="598170"/>
          </a:xfrm>
        </p:grpSpPr>
        <p:sp>
          <p:nvSpPr>
            <p:cNvPr id="46" name="object 46"/>
            <p:cNvSpPr/>
            <p:nvPr/>
          </p:nvSpPr>
          <p:spPr>
            <a:xfrm>
              <a:off x="431998" y="1454409"/>
              <a:ext cx="5580380" cy="598170"/>
            </a:xfrm>
            <a:custGeom>
              <a:avLst/>
              <a:gdLst/>
              <a:ahLst/>
              <a:cxnLst/>
              <a:rect l="l" t="t" r="r" b="b"/>
              <a:pathLst>
                <a:path w="5580380" h="598169">
                  <a:moveTo>
                    <a:pt x="5363997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381596"/>
                  </a:lnTo>
                  <a:lnTo>
                    <a:pt x="5704" y="431123"/>
                  </a:lnTo>
                  <a:lnTo>
                    <a:pt x="21955" y="476587"/>
                  </a:lnTo>
                  <a:lnTo>
                    <a:pt x="47454" y="516693"/>
                  </a:lnTo>
                  <a:lnTo>
                    <a:pt x="80904" y="550144"/>
                  </a:lnTo>
                  <a:lnTo>
                    <a:pt x="121011" y="575643"/>
                  </a:lnTo>
                  <a:lnTo>
                    <a:pt x="166475" y="591893"/>
                  </a:lnTo>
                  <a:lnTo>
                    <a:pt x="216001" y="597598"/>
                  </a:lnTo>
                  <a:lnTo>
                    <a:pt x="5363997" y="597598"/>
                  </a:lnTo>
                  <a:lnTo>
                    <a:pt x="5413527" y="591893"/>
                  </a:lnTo>
                  <a:lnTo>
                    <a:pt x="5458993" y="575643"/>
                  </a:lnTo>
                  <a:lnTo>
                    <a:pt x="5499099" y="550144"/>
                  </a:lnTo>
                  <a:lnTo>
                    <a:pt x="5532548" y="516693"/>
                  </a:lnTo>
                  <a:lnTo>
                    <a:pt x="5558045" y="476587"/>
                  </a:lnTo>
                  <a:lnTo>
                    <a:pt x="5574294" y="431123"/>
                  </a:lnTo>
                  <a:lnTo>
                    <a:pt x="5579999" y="381596"/>
                  </a:lnTo>
                  <a:lnTo>
                    <a:pt x="5579999" y="216001"/>
                  </a:lnTo>
                  <a:lnTo>
                    <a:pt x="5574294" y="166475"/>
                  </a:lnTo>
                  <a:lnTo>
                    <a:pt x="5558045" y="121011"/>
                  </a:lnTo>
                  <a:lnTo>
                    <a:pt x="5532548" y="80904"/>
                  </a:lnTo>
                  <a:lnTo>
                    <a:pt x="5499099" y="47454"/>
                  </a:lnTo>
                  <a:lnTo>
                    <a:pt x="5458993" y="21955"/>
                  </a:lnTo>
                  <a:lnTo>
                    <a:pt x="5413527" y="5704"/>
                  </a:lnTo>
                  <a:lnTo>
                    <a:pt x="5363997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600006" y="1566004"/>
              <a:ext cx="383540" cy="383540"/>
            </a:xfrm>
            <a:custGeom>
              <a:avLst/>
              <a:gdLst/>
              <a:ahLst/>
              <a:cxnLst/>
              <a:rect l="l" t="t" r="r" b="b"/>
              <a:pathLst>
                <a:path w="383540" h="383539">
                  <a:moveTo>
                    <a:pt x="191693" y="0"/>
                  </a:moveTo>
                  <a:lnTo>
                    <a:pt x="147740" y="5062"/>
                  </a:lnTo>
                  <a:lnTo>
                    <a:pt x="107392" y="19484"/>
                  </a:lnTo>
                  <a:lnTo>
                    <a:pt x="71800" y="42113"/>
                  </a:lnTo>
                  <a:lnTo>
                    <a:pt x="42113" y="71800"/>
                  </a:lnTo>
                  <a:lnTo>
                    <a:pt x="19484" y="107392"/>
                  </a:lnTo>
                  <a:lnTo>
                    <a:pt x="5062" y="147740"/>
                  </a:lnTo>
                  <a:lnTo>
                    <a:pt x="0" y="191693"/>
                  </a:lnTo>
                  <a:lnTo>
                    <a:pt x="5062" y="235651"/>
                  </a:lnTo>
                  <a:lnTo>
                    <a:pt x="19484" y="276002"/>
                  </a:lnTo>
                  <a:lnTo>
                    <a:pt x="42113" y="311597"/>
                  </a:lnTo>
                  <a:lnTo>
                    <a:pt x="71800" y="341285"/>
                  </a:lnTo>
                  <a:lnTo>
                    <a:pt x="107392" y="363915"/>
                  </a:lnTo>
                  <a:lnTo>
                    <a:pt x="147740" y="378337"/>
                  </a:lnTo>
                  <a:lnTo>
                    <a:pt x="191693" y="383400"/>
                  </a:lnTo>
                  <a:lnTo>
                    <a:pt x="235646" y="378337"/>
                  </a:lnTo>
                  <a:lnTo>
                    <a:pt x="275994" y="363915"/>
                  </a:lnTo>
                  <a:lnTo>
                    <a:pt x="311587" y="341285"/>
                  </a:lnTo>
                  <a:lnTo>
                    <a:pt x="341273" y="311597"/>
                  </a:lnTo>
                  <a:lnTo>
                    <a:pt x="363903" y="276002"/>
                  </a:lnTo>
                  <a:lnTo>
                    <a:pt x="378324" y="235651"/>
                  </a:lnTo>
                  <a:lnTo>
                    <a:pt x="383387" y="191693"/>
                  </a:lnTo>
                  <a:lnTo>
                    <a:pt x="378324" y="147740"/>
                  </a:lnTo>
                  <a:lnTo>
                    <a:pt x="363903" y="107392"/>
                  </a:lnTo>
                  <a:lnTo>
                    <a:pt x="341273" y="71800"/>
                  </a:lnTo>
                  <a:lnTo>
                    <a:pt x="311587" y="42113"/>
                  </a:lnTo>
                  <a:lnTo>
                    <a:pt x="275994" y="19484"/>
                  </a:lnTo>
                  <a:lnTo>
                    <a:pt x="235646" y="5062"/>
                  </a:lnTo>
                  <a:lnTo>
                    <a:pt x="19169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8" name="object 4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47599" y="1652408"/>
              <a:ext cx="74472" cy="207683"/>
            </a:xfrm>
            <a:prstGeom prst="rect">
              <a:avLst/>
            </a:prstGeom>
          </p:spPr>
        </p:pic>
      </p:grpSp>
      <p:sp>
        <p:nvSpPr>
          <p:cNvPr id="49" name="object 49"/>
          <p:cNvSpPr txBox="1"/>
          <p:nvPr/>
        </p:nvSpPr>
        <p:spPr>
          <a:xfrm>
            <a:off x="1114471" y="1615895"/>
            <a:ext cx="1848485" cy="2128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2">
              <a:spcBef>
                <a:spcPts val="100"/>
              </a:spcBef>
            </a:pPr>
            <a:r>
              <a:rPr sz="1300" b="1" dirty="0">
                <a:solidFill>
                  <a:srgbClr val="002F2F"/>
                </a:solidFill>
                <a:latin typeface="Arial"/>
                <a:cs typeface="Arial"/>
              </a:rPr>
              <a:t>Multiple</a:t>
            </a:r>
            <a:r>
              <a:rPr sz="1300" b="1" spc="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300" b="1" spc="-30" dirty="0">
                <a:solidFill>
                  <a:srgbClr val="002F2F"/>
                </a:solidFill>
                <a:latin typeface="Arial"/>
                <a:cs typeface="Arial"/>
              </a:rPr>
              <a:t>choice:</a:t>
            </a:r>
            <a:r>
              <a:rPr sz="1300" b="1" spc="1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/>
                <a:cs typeface="Arial"/>
              </a:rPr>
              <a:t>Put</a:t>
            </a:r>
            <a:r>
              <a:rPr sz="1300" b="1" spc="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/>
                <a:cs typeface="Arial"/>
              </a:rPr>
              <a:t>a</a:t>
            </a:r>
            <a:r>
              <a:rPr sz="1300" b="1" spc="1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300" b="1" spc="-50" dirty="0">
                <a:solidFill>
                  <a:srgbClr val="002F2F"/>
                </a:solidFill>
                <a:latin typeface="Arial"/>
                <a:cs typeface="Arial"/>
              </a:rPr>
              <a:t>“</a:t>
            </a:r>
            <a:endParaRPr sz="1300" dirty="0">
              <a:latin typeface="Arial"/>
              <a:cs typeface="Arial"/>
            </a:endParaRPr>
          </a:p>
        </p:txBody>
      </p:sp>
      <p:pic>
        <p:nvPicPr>
          <p:cNvPr id="50" name="object 5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000599" y="1666304"/>
            <a:ext cx="124879" cy="141084"/>
          </a:xfrm>
          <a:prstGeom prst="rect">
            <a:avLst/>
          </a:prstGeom>
        </p:spPr>
      </p:pic>
      <p:sp>
        <p:nvSpPr>
          <p:cNvPr id="51" name="object 51"/>
          <p:cNvSpPr txBox="1"/>
          <p:nvPr/>
        </p:nvSpPr>
        <p:spPr>
          <a:xfrm>
            <a:off x="3160896" y="1615895"/>
            <a:ext cx="2678430" cy="2128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2">
              <a:spcBef>
                <a:spcPts val="100"/>
              </a:spcBef>
            </a:pPr>
            <a:r>
              <a:rPr sz="1300" b="1" dirty="0">
                <a:solidFill>
                  <a:srgbClr val="002F2F"/>
                </a:solidFill>
                <a:latin typeface="Arial"/>
                <a:cs typeface="Arial"/>
              </a:rPr>
              <a:t>”</a:t>
            </a:r>
            <a:r>
              <a:rPr sz="1300" b="1" spc="-1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300" b="1" spc="-30" dirty="0">
                <a:solidFill>
                  <a:srgbClr val="002F2F"/>
                </a:solidFill>
                <a:latin typeface="Arial"/>
                <a:cs typeface="Arial"/>
              </a:rPr>
              <a:t>in</a:t>
            </a:r>
            <a:r>
              <a:rPr sz="1300" b="1" spc="-1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/>
                <a:cs typeface="Arial"/>
              </a:rPr>
              <a:t>the</a:t>
            </a:r>
            <a:r>
              <a:rPr sz="1300" b="1" spc="-1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300" b="1" spc="-45" dirty="0">
                <a:solidFill>
                  <a:srgbClr val="002F2F"/>
                </a:solidFill>
                <a:latin typeface="Arial"/>
                <a:cs typeface="Arial"/>
              </a:rPr>
              <a:t>box</a:t>
            </a:r>
            <a:r>
              <a:rPr sz="1300" b="1" spc="-1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300" b="1" spc="-10" dirty="0">
                <a:solidFill>
                  <a:srgbClr val="002F2F"/>
                </a:solidFill>
                <a:latin typeface="Arial"/>
                <a:cs typeface="Arial"/>
              </a:rPr>
              <a:t>for</a:t>
            </a:r>
            <a:r>
              <a:rPr sz="1300" b="1" spc="-4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002F2F"/>
                </a:solidFill>
                <a:latin typeface="Arial"/>
                <a:cs typeface="Arial"/>
              </a:rPr>
              <a:t>the</a:t>
            </a:r>
            <a:r>
              <a:rPr sz="1300" b="1" spc="-1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300" b="1" spc="-10" dirty="0">
                <a:solidFill>
                  <a:srgbClr val="002F2F"/>
                </a:solidFill>
                <a:latin typeface="Arial"/>
                <a:cs typeface="Arial"/>
              </a:rPr>
              <a:t>correct answer</a:t>
            </a:r>
            <a:endParaRPr sz="1300" dirty="0">
              <a:latin typeface="Arial"/>
              <a:cs typeface="Arial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905272" y="5848562"/>
            <a:ext cx="2145030" cy="379591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2" marR="5080">
              <a:lnSpc>
                <a:spcPts val="1300"/>
              </a:lnSpc>
              <a:spcBef>
                <a:spcPts val="360"/>
              </a:spcBef>
            </a:pPr>
            <a:r>
              <a:rPr sz="1200" b="1" dirty="0">
                <a:solidFill>
                  <a:srgbClr val="104B95"/>
                </a:solidFill>
                <a:latin typeface="Arial"/>
                <a:cs typeface="Arial"/>
              </a:rPr>
              <a:t>Minimise</a:t>
            </a:r>
            <a:r>
              <a:rPr sz="1200" b="1" spc="-65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spc="50" dirty="0">
                <a:solidFill>
                  <a:srgbClr val="104B95"/>
                </a:solidFill>
                <a:latin typeface="Arial"/>
                <a:cs typeface="Arial"/>
              </a:rPr>
              <a:t>the</a:t>
            </a:r>
            <a:r>
              <a:rPr sz="1200" b="1" spc="-45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spc="-30" dirty="0">
                <a:solidFill>
                  <a:srgbClr val="104B95"/>
                </a:solidFill>
                <a:latin typeface="Arial"/>
                <a:cs typeface="Arial"/>
              </a:rPr>
              <a:t>use</a:t>
            </a:r>
            <a:r>
              <a:rPr sz="1200" b="1" spc="-40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spc="-25" dirty="0">
                <a:solidFill>
                  <a:srgbClr val="104B95"/>
                </a:solidFill>
                <a:latin typeface="Arial"/>
                <a:cs typeface="Arial"/>
              </a:rPr>
              <a:t>of </a:t>
            </a:r>
            <a:r>
              <a:rPr sz="1200" b="1" spc="-10" dirty="0">
                <a:solidFill>
                  <a:srgbClr val="104B95"/>
                </a:solidFill>
                <a:latin typeface="Arial"/>
                <a:cs typeface="Arial"/>
              </a:rPr>
              <a:t>unnecessary</a:t>
            </a:r>
            <a:r>
              <a:rPr sz="1200" b="1" spc="-5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04B95"/>
                </a:solidFill>
                <a:latin typeface="Arial"/>
                <a:cs typeface="Arial"/>
              </a:rPr>
              <a:t>items or</a:t>
            </a:r>
            <a:r>
              <a:rPr sz="1200" b="1" spc="-35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104B95"/>
                </a:solidFill>
                <a:latin typeface="Arial"/>
                <a:cs typeface="Arial"/>
              </a:rPr>
              <a:t>energy</a:t>
            </a:r>
            <a:endParaRPr sz="1200" b="1" dirty="0">
              <a:latin typeface="Arial"/>
              <a:cs typeface="Arial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4068918" y="5271374"/>
            <a:ext cx="2786380" cy="379591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2" marR="5080">
              <a:lnSpc>
                <a:spcPts val="1300"/>
              </a:lnSpc>
              <a:spcBef>
                <a:spcPts val="360"/>
              </a:spcBef>
            </a:pPr>
            <a:r>
              <a:rPr sz="1200" b="1" dirty="0">
                <a:solidFill>
                  <a:srgbClr val="104B95"/>
                </a:solidFill>
                <a:latin typeface="Arial"/>
                <a:cs typeface="Arial"/>
              </a:rPr>
              <a:t>Separate</a:t>
            </a:r>
            <a:r>
              <a:rPr sz="1200" b="1" spc="15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04B95"/>
                </a:solidFill>
                <a:latin typeface="Arial"/>
                <a:cs typeface="Arial"/>
              </a:rPr>
              <a:t>and</a:t>
            </a:r>
            <a:r>
              <a:rPr sz="1200" b="1" spc="15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104B95"/>
                </a:solidFill>
                <a:latin typeface="Arial"/>
                <a:cs typeface="Arial"/>
              </a:rPr>
              <a:t>recycle</a:t>
            </a:r>
            <a:r>
              <a:rPr sz="1200" b="1" spc="15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04B95"/>
                </a:solidFill>
                <a:latin typeface="Arial"/>
                <a:cs typeface="Arial"/>
              </a:rPr>
              <a:t>waste</a:t>
            </a:r>
            <a:r>
              <a:rPr sz="1200" b="1" spc="15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04B95"/>
                </a:solidFill>
                <a:latin typeface="Arial"/>
                <a:cs typeface="Arial"/>
              </a:rPr>
              <a:t>and</a:t>
            </a:r>
            <a:r>
              <a:rPr sz="1200" b="1" spc="15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spc="40" dirty="0">
                <a:solidFill>
                  <a:srgbClr val="104B95"/>
                </a:solidFill>
                <a:latin typeface="Arial"/>
                <a:cs typeface="Arial"/>
              </a:rPr>
              <a:t>put </a:t>
            </a:r>
            <a:r>
              <a:rPr sz="1200" b="1" dirty="0">
                <a:solidFill>
                  <a:srgbClr val="104B95"/>
                </a:solidFill>
                <a:latin typeface="Arial"/>
                <a:cs typeface="Arial"/>
              </a:rPr>
              <a:t>into</a:t>
            </a:r>
            <a:r>
              <a:rPr sz="1200" b="1" spc="40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04B95"/>
                </a:solidFill>
                <a:latin typeface="Arial"/>
                <a:cs typeface="Arial"/>
              </a:rPr>
              <a:t>corresponding</a:t>
            </a:r>
            <a:r>
              <a:rPr sz="1200" b="1" spc="45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04B95"/>
                </a:solidFill>
                <a:latin typeface="Arial"/>
                <a:cs typeface="Arial"/>
              </a:rPr>
              <a:t>recycling</a:t>
            </a:r>
            <a:r>
              <a:rPr sz="1200" b="1" spc="45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104B95"/>
                </a:solidFill>
                <a:latin typeface="Arial"/>
                <a:cs typeface="Arial"/>
              </a:rPr>
              <a:t>facilities</a:t>
            </a:r>
            <a:endParaRPr sz="1200" b="1" dirty="0">
              <a:latin typeface="Arial"/>
              <a:cs typeface="Arial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936971" y="7254057"/>
            <a:ext cx="1813560" cy="379591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2" marR="5080">
              <a:lnSpc>
                <a:spcPts val="1300"/>
              </a:lnSpc>
              <a:spcBef>
                <a:spcPts val="360"/>
              </a:spcBef>
            </a:pPr>
            <a:r>
              <a:rPr sz="1200" b="1" spc="-40" dirty="0">
                <a:solidFill>
                  <a:srgbClr val="104B95"/>
                </a:solidFill>
                <a:latin typeface="Arial"/>
                <a:cs typeface="Arial"/>
              </a:rPr>
              <a:t>Reuse</a:t>
            </a:r>
            <a:r>
              <a:rPr sz="1200" b="1" spc="-25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04B95"/>
                </a:solidFill>
                <a:latin typeface="Arial"/>
                <a:cs typeface="Arial"/>
              </a:rPr>
              <a:t>items</a:t>
            </a:r>
            <a:r>
              <a:rPr sz="1200" b="1" spc="-20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04B95"/>
                </a:solidFill>
                <a:latin typeface="Arial"/>
                <a:cs typeface="Arial"/>
              </a:rPr>
              <a:t>before</a:t>
            </a:r>
            <a:r>
              <a:rPr sz="1200" b="1" spc="-50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104B95"/>
                </a:solidFill>
                <a:latin typeface="Arial"/>
                <a:cs typeface="Arial"/>
              </a:rPr>
              <a:t>they </a:t>
            </a:r>
            <a:r>
              <a:rPr sz="1200" b="1" dirty="0">
                <a:solidFill>
                  <a:srgbClr val="104B95"/>
                </a:solidFill>
                <a:latin typeface="Arial"/>
                <a:cs typeface="Arial"/>
              </a:rPr>
              <a:t>become</a:t>
            </a:r>
            <a:r>
              <a:rPr sz="1200" b="1" spc="-20" dirty="0">
                <a:solidFill>
                  <a:srgbClr val="104B95"/>
                </a:solidFill>
                <a:latin typeface="Arial"/>
                <a:cs typeface="Arial"/>
              </a:rPr>
              <a:t> waste</a:t>
            </a:r>
            <a:endParaRPr sz="1200" b="1" dirty="0">
              <a:latin typeface="Arial"/>
              <a:cs typeface="Arial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927065" y="7838017"/>
            <a:ext cx="2400300" cy="379590"/>
          </a:xfrm>
          <a:prstGeom prst="rect">
            <a:avLst/>
          </a:prstGeom>
        </p:spPr>
        <p:txBody>
          <a:bodyPr vert="horz" wrap="square" lIns="0" tIns="45719" rIns="0" bIns="0" rtlCol="0">
            <a:spAutoFit/>
          </a:bodyPr>
          <a:lstStyle/>
          <a:p>
            <a:pPr marL="12702" marR="5080">
              <a:lnSpc>
                <a:spcPts val="1300"/>
              </a:lnSpc>
              <a:spcBef>
                <a:spcPts val="359"/>
              </a:spcBef>
            </a:pPr>
            <a:r>
              <a:rPr sz="1200" b="1" dirty="0">
                <a:solidFill>
                  <a:srgbClr val="104B95"/>
                </a:solidFill>
                <a:latin typeface="Arial"/>
                <a:cs typeface="Arial"/>
              </a:rPr>
              <a:t>Minimise</a:t>
            </a:r>
            <a:r>
              <a:rPr sz="1200" b="1" spc="-65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04B95"/>
                </a:solidFill>
                <a:latin typeface="Arial"/>
                <a:cs typeface="Arial"/>
              </a:rPr>
              <a:t>the</a:t>
            </a:r>
            <a:r>
              <a:rPr sz="1200" b="1" spc="-50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spc="-35" dirty="0">
                <a:solidFill>
                  <a:srgbClr val="104B95"/>
                </a:solidFill>
                <a:latin typeface="Arial"/>
                <a:cs typeface="Arial"/>
              </a:rPr>
              <a:t>use</a:t>
            </a:r>
            <a:r>
              <a:rPr sz="1200" b="1" spc="-45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04B95"/>
                </a:solidFill>
                <a:latin typeface="Arial"/>
                <a:cs typeface="Arial"/>
              </a:rPr>
              <a:t>of</a:t>
            </a:r>
            <a:r>
              <a:rPr sz="1200" b="1" spc="-70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104B95"/>
                </a:solidFill>
                <a:latin typeface="Arial"/>
                <a:cs typeface="Arial"/>
              </a:rPr>
              <a:t>unnecessary </a:t>
            </a:r>
            <a:r>
              <a:rPr sz="1200" b="1" dirty="0">
                <a:solidFill>
                  <a:srgbClr val="104B95"/>
                </a:solidFill>
                <a:latin typeface="Arial"/>
                <a:cs typeface="Arial"/>
              </a:rPr>
              <a:t>items</a:t>
            </a:r>
            <a:r>
              <a:rPr sz="1200" b="1" spc="-15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04B95"/>
                </a:solidFill>
                <a:latin typeface="Arial"/>
                <a:cs typeface="Arial"/>
              </a:rPr>
              <a:t>or</a:t>
            </a:r>
            <a:r>
              <a:rPr sz="1200" b="1" spc="-40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104B95"/>
                </a:solidFill>
                <a:latin typeface="Arial"/>
                <a:cs typeface="Arial"/>
              </a:rPr>
              <a:t>energy</a:t>
            </a:r>
            <a:endParaRPr sz="1200" b="1" dirty="0">
              <a:latin typeface="Arial"/>
              <a:cs typeface="Arial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4123071" y="7254057"/>
            <a:ext cx="2786380" cy="394980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2702" marR="5080">
              <a:lnSpc>
                <a:spcPts val="1400"/>
              </a:lnSpc>
              <a:spcBef>
                <a:spcPts val="280"/>
              </a:spcBef>
            </a:pPr>
            <a:r>
              <a:rPr sz="1200" b="1" dirty="0">
                <a:solidFill>
                  <a:srgbClr val="104B95"/>
                </a:solidFill>
                <a:latin typeface="Arial"/>
                <a:cs typeface="Arial"/>
              </a:rPr>
              <a:t>Separate</a:t>
            </a:r>
            <a:r>
              <a:rPr sz="1200" b="1" spc="15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04B95"/>
                </a:solidFill>
                <a:latin typeface="Arial"/>
                <a:cs typeface="Arial"/>
              </a:rPr>
              <a:t>and</a:t>
            </a:r>
            <a:r>
              <a:rPr sz="1200" b="1" spc="15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104B95"/>
                </a:solidFill>
                <a:latin typeface="Arial"/>
                <a:cs typeface="Arial"/>
              </a:rPr>
              <a:t>recycle</a:t>
            </a:r>
            <a:r>
              <a:rPr sz="1200" b="1" spc="15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04B95"/>
                </a:solidFill>
                <a:latin typeface="Arial"/>
                <a:cs typeface="Arial"/>
              </a:rPr>
              <a:t>waste</a:t>
            </a:r>
            <a:r>
              <a:rPr sz="1200" b="1" spc="15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04B95"/>
                </a:solidFill>
                <a:latin typeface="Arial"/>
                <a:cs typeface="Arial"/>
              </a:rPr>
              <a:t>and</a:t>
            </a:r>
            <a:r>
              <a:rPr sz="1200" b="1" spc="15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spc="40" dirty="0">
                <a:solidFill>
                  <a:srgbClr val="104B95"/>
                </a:solidFill>
                <a:latin typeface="Arial"/>
                <a:cs typeface="Arial"/>
              </a:rPr>
              <a:t>put </a:t>
            </a:r>
            <a:r>
              <a:rPr sz="1200" b="1" dirty="0">
                <a:solidFill>
                  <a:srgbClr val="104B95"/>
                </a:solidFill>
                <a:latin typeface="Arial"/>
                <a:cs typeface="Arial"/>
              </a:rPr>
              <a:t>into</a:t>
            </a:r>
            <a:r>
              <a:rPr sz="1200" b="1" spc="40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04B95"/>
                </a:solidFill>
                <a:latin typeface="Arial"/>
                <a:cs typeface="Arial"/>
              </a:rPr>
              <a:t>corresponding</a:t>
            </a:r>
            <a:r>
              <a:rPr sz="1200" b="1" spc="45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04B95"/>
                </a:solidFill>
                <a:latin typeface="Arial"/>
                <a:cs typeface="Arial"/>
              </a:rPr>
              <a:t>recycling</a:t>
            </a:r>
            <a:r>
              <a:rPr sz="1200" b="1" spc="45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104B95"/>
                </a:solidFill>
                <a:latin typeface="Arial"/>
                <a:cs typeface="Arial"/>
              </a:rPr>
              <a:t>facilities</a:t>
            </a:r>
            <a:endParaRPr sz="1200" b="1" dirty="0">
              <a:latin typeface="Arial"/>
              <a:cs typeface="Arial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967515" y="9282478"/>
            <a:ext cx="221996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2">
              <a:spcBef>
                <a:spcPts val="100"/>
              </a:spcBef>
            </a:pPr>
            <a:r>
              <a:rPr sz="1200" b="1" dirty="0">
                <a:solidFill>
                  <a:srgbClr val="104B95"/>
                </a:solidFill>
                <a:latin typeface="Arial"/>
                <a:cs typeface="Arial"/>
              </a:rPr>
              <a:t>Avoid</a:t>
            </a:r>
            <a:r>
              <a:rPr sz="1200" b="1" spc="-20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04B95"/>
                </a:solidFill>
                <a:latin typeface="Arial"/>
                <a:cs typeface="Arial"/>
              </a:rPr>
              <a:t>disposal</a:t>
            </a:r>
            <a:r>
              <a:rPr sz="1200" b="1" spc="-20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04B95"/>
                </a:solidFill>
                <a:latin typeface="Arial"/>
                <a:cs typeface="Arial"/>
              </a:rPr>
              <a:t>of</a:t>
            </a:r>
            <a:r>
              <a:rPr sz="1200" b="1" spc="-50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04B95"/>
                </a:solidFill>
                <a:latin typeface="Arial"/>
                <a:cs typeface="Arial"/>
              </a:rPr>
              <a:t>useful</a:t>
            </a:r>
            <a:r>
              <a:rPr sz="1200" b="1" spc="-15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104B95"/>
                </a:solidFill>
                <a:latin typeface="Arial"/>
                <a:cs typeface="Arial"/>
              </a:rPr>
              <a:t>items</a:t>
            </a:r>
            <a:endParaRPr sz="1200" b="1" dirty="0">
              <a:latin typeface="Arial"/>
              <a:cs typeface="Arial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955464" y="9826811"/>
            <a:ext cx="2144395" cy="379590"/>
          </a:xfrm>
          <a:prstGeom prst="rect">
            <a:avLst/>
          </a:prstGeom>
        </p:spPr>
        <p:txBody>
          <a:bodyPr vert="horz" wrap="square" lIns="0" tIns="45719" rIns="0" bIns="0" rtlCol="0">
            <a:spAutoFit/>
          </a:bodyPr>
          <a:lstStyle/>
          <a:p>
            <a:pPr marL="12702" marR="5080">
              <a:lnSpc>
                <a:spcPts val="1300"/>
              </a:lnSpc>
              <a:spcBef>
                <a:spcPts val="359"/>
              </a:spcBef>
            </a:pPr>
            <a:r>
              <a:rPr sz="1200" b="1" dirty="0">
                <a:solidFill>
                  <a:srgbClr val="104B95"/>
                </a:solidFill>
                <a:latin typeface="Arial"/>
                <a:cs typeface="Arial"/>
              </a:rPr>
              <a:t>Minimise</a:t>
            </a:r>
            <a:r>
              <a:rPr sz="1200" b="1" spc="-65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spc="50" dirty="0">
                <a:solidFill>
                  <a:srgbClr val="104B95"/>
                </a:solidFill>
                <a:latin typeface="Arial"/>
                <a:cs typeface="Arial"/>
              </a:rPr>
              <a:t>the</a:t>
            </a:r>
            <a:r>
              <a:rPr sz="1200" b="1" spc="-45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spc="-30" dirty="0">
                <a:solidFill>
                  <a:srgbClr val="104B95"/>
                </a:solidFill>
                <a:latin typeface="Arial"/>
                <a:cs typeface="Arial"/>
              </a:rPr>
              <a:t>use</a:t>
            </a:r>
            <a:r>
              <a:rPr sz="1200" b="1" spc="-40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spc="-25" dirty="0">
                <a:solidFill>
                  <a:srgbClr val="104B95"/>
                </a:solidFill>
                <a:latin typeface="Arial"/>
                <a:cs typeface="Arial"/>
              </a:rPr>
              <a:t>of </a:t>
            </a:r>
            <a:r>
              <a:rPr sz="1200" b="1" spc="-10" dirty="0">
                <a:solidFill>
                  <a:srgbClr val="104B95"/>
                </a:solidFill>
                <a:latin typeface="Arial"/>
                <a:cs typeface="Arial"/>
              </a:rPr>
              <a:t>unnecessary</a:t>
            </a:r>
            <a:r>
              <a:rPr sz="1200" b="1" spc="-5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04B95"/>
                </a:solidFill>
                <a:latin typeface="Arial"/>
                <a:cs typeface="Arial"/>
              </a:rPr>
              <a:t>items</a:t>
            </a:r>
            <a:r>
              <a:rPr sz="1200" b="1" spc="-5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04B95"/>
                </a:solidFill>
                <a:latin typeface="Arial"/>
                <a:cs typeface="Arial"/>
              </a:rPr>
              <a:t>or</a:t>
            </a:r>
            <a:r>
              <a:rPr sz="1200" b="1" spc="-35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104B95"/>
                </a:solidFill>
                <a:latin typeface="Arial"/>
                <a:cs typeface="Arial"/>
              </a:rPr>
              <a:t>energy</a:t>
            </a:r>
            <a:endParaRPr sz="1200" b="1" dirty="0">
              <a:latin typeface="Arial"/>
              <a:cs typeface="Arial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4119109" y="9249622"/>
            <a:ext cx="2786380" cy="379590"/>
          </a:xfrm>
          <a:prstGeom prst="rect">
            <a:avLst/>
          </a:prstGeom>
        </p:spPr>
        <p:txBody>
          <a:bodyPr vert="horz" wrap="square" lIns="0" tIns="45719" rIns="0" bIns="0" rtlCol="0">
            <a:spAutoFit/>
          </a:bodyPr>
          <a:lstStyle/>
          <a:p>
            <a:pPr marL="12702" marR="5080">
              <a:lnSpc>
                <a:spcPts val="1300"/>
              </a:lnSpc>
              <a:spcBef>
                <a:spcPts val="359"/>
              </a:spcBef>
            </a:pPr>
            <a:r>
              <a:rPr sz="1200" b="1" dirty="0">
                <a:solidFill>
                  <a:srgbClr val="104B95"/>
                </a:solidFill>
                <a:latin typeface="Arial"/>
                <a:cs typeface="Arial"/>
              </a:rPr>
              <a:t>Separate</a:t>
            </a:r>
            <a:r>
              <a:rPr sz="1200" b="1" spc="10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04B95"/>
                </a:solidFill>
                <a:latin typeface="Arial"/>
                <a:cs typeface="Arial"/>
              </a:rPr>
              <a:t>and</a:t>
            </a:r>
            <a:r>
              <a:rPr sz="1200" b="1" spc="15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104B95"/>
                </a:solidFill>
                <a:latin typeface="Arial"/>
                <a:cs typeface="Arial"/>
              </a:rPr>
              <a:t>recycle</a:t>
            </a:r>
            <a:r>
              <a:rPr sz="1200" b="1" spc="15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04B95"/>
                </a:solidFill>
                <a:latin typeface="Arial"/>
                <a:cs typeface="Arial"/>
              </a:rPr>
              <a:t>waste</a:t>
            </a:r>
            <a:r>
              <a:rPr sz="1200" b="1" spc="15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04B95"/>
                </a:solidFill>
                <a:latin typeface="Arial"/>
                <a:cs typeface="Arial"/>
              </a:rPr>
              <a:t>and</a:t>
            </a:r>
            <a:r>
              <a:rPr sz="1200" b="1" spc="15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spc="40" dirty="0">
                <a:solidFill>
                  <a:srgbClr val="104B95"/>
                </a:solidFill>
                <a:latin typeface="Arial"/>
                <a:cs typeface="Arial"/>
              </a:rPr>
              <a:t>put </a:t>
            </a:r>
            <a:r>
              <a:rPr sz="1200" b="1" dirty="0">
                <a:solidFill>
                  <a:srgbClr val="104B95"/>
                </a:solidFill>
                <a:latin typeface="Arial"/>
                <a:cs typeface="Arial"/>
              </a:rPr>
              <a:t>into</a:t>
            </a:r>
            <a:r>
              <a:rPr sz="1200" b="1" spc="40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04B95"/>
                </a:solidFill>
                <a:latin typeface="Arial"/>
                <a:cs typeface="Arial"/>
              </a:rPr>
              <a:t>corresponding</a:t>
            </a:r>
            <a:r>
              <a:rPr sz="1200" b="1" spc="45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04B95"/>
                </a:solidFill>
                <a:latin typeface="Arial"/>
                <a:cs typeface="Arial"/>
              </a:rPr>
              <a:t>recycling</a:t>
            </a:r>
            <a:r>
              <a:rPr sz="1200" b="1" spc="45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104B95"/>
                </a:solidFill>
                <a:latin typeface="Arial"/>
                <a:cs typeface="Arial"/>
              </a:rPr>
              <a:t>facilities</a:t>
            </a:r>
            <a:endParaRPr sz="1200" b="1" dirty="0">
              <a:latin typeface="Arial"/>
              <a:cs typeface="Arial"/>
            </a:endParaRPr>
          </a:p>
        </p:txBody>
      </p:sp>
      <p:sp>
        <p:nvSpPr>
          <p:cNvPr id="60" name="矩形 59"/>
          <p:cNvSpPr/>
          <p:nvPr/>
        </p:nvSpPr>
        <p:spPr>
          <a:xfrm>
            <a:off x="490336" y="798161"/>
            <a:ext cx="1961755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5404">
              <a:tabLst>
                <a:tab pos="2198103" algn="l"/>
              </a:tabLst>
            </a:pPr>
            <a:r>
              <a:rPr lang="en-US" altLang="zh-HK" sz="1500" b="1" dirty="0">
                <a:solidFill>
                  <a:srgbClr val="FFFFFF"/>
                </a:solidFill>
                <a:latin typeface="Arial"/>
                <a:cs typeface="Arial"/>
              </a:rPr>
              <a:t>Student</a:t>
            </a:r>
            <a:r>
              <a:rPr lang="en-US" altLang="zh-HK" sz="1500" b="1" spc="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altLang="zh-HK" sz="1500" b="1" spc="-10" dirty="0">
                <a:solidFill>
                  <a:srgbClr val="FFFFFF"/>
                </a:solidFill>
                <a:latin typeface="Arial"/>
                <a:cs typeface="Arial"/>
              </a:rPr>
              <a:t>Worksheet</a:t>
            </a:r>
            <a:endParaRPr lang="en-US" altLang="zh-HK" sz="1500" dirty="0">
              <a:latin typeface="Arial"/>
              <a:cs typeface="Arial"/>
            </a:endParaRPr>
          </a:p>
        </p:txBody>
      </p:sp>
      <p:sp>
        <p:nvSpPr>
          <p:cNvPr id="61" name="矩形 60"/>
          <p:cNvSpPr/>
          <p:nvPr/>
        </p:nvSpPr>
        <p:spPr>
          <a:xfrm>
            <a:off x="2648316" y="808743"/>
            <a:ext cx="725840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5404">
              <a:tabLst>
                <a:tab pos="2198103" algn="l"/>
              </a:tabLst>
            </a:pPr>
            <a:r>
              <a:rPr lang="en-US" altLang="zh-HK" sz="1500" b="1" spc="-20" dirty="0">
                <a:solidFill>
                  <a:srgbClr val="00B9B5"/>
                </a:solidFill>
                <a:latin typeface="Arial"/>
                <a:cs typeface="Arial"/>
              </a:rPr>
              <a:t>Name</a:t>
            </a:r>
            <a:endParaRPr lang="en-US" altLang="zh-HK" sz="1500" dirty="0">
              <a:latin typeface="Arial"/>
              <a:cs typeface="Arial"/>
            </a:endParaRPr>
          </a:p>
        </p:txBody>
      </p:sp>
      <p:sp>
        <p:nvSpPr>
          <p:cNvPr id="62" name="矩形 61"/>
          <p:cNvSpPr/>
          <p:nvPr/>
        </p:nvSpPr>
        <p:spPr>
          <a:xfrm>
            <a:off x="3963133" y="5796496"/>
            <a:ext cx="2942356" cy="5924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2" marR="95901">
              <a:lnSpc>
                <a:spcPts val="1300"/>
              </a:lnSpc>
              <a:spcBef>
                <a:spcPts val="5"/>
              </a:spcBef>
            </a:pPr>
            <a:r>
              <a:rPr lang="en-US" altLang="zh-HK" sz="1200" b="1" dirty="0">
                <a:solidFill>
                  <a:srgbClr val="104B95"/>
                </a:solidFill>
                <a:latin typeface="Arial"/>
                <a:cs typeface="Arial"/>
              </a:rPr>
              <a:t>Replace environmentally harmful or wasteful items with those that are harmless to nature</a:t>
            </a:r>
          </a:p>
        </p:txBody>
      </p:sp>
      <p:sp>
        <p:nvSpPr>
          <p:cNvPr id="63" name="矩形 62"/>
          <p:cNvSpPr/>
          <p:nvPr/>
        </p:nvSpPr>
        <p:spPr>
          <a:xfrm>
            <a:off x="4020300" y="7764044"/>
            <a:ext cx="2819400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2" marR="5080">
              <a:lnSpc>
                <a:spcPts val="1400"/>
              </a:lnSpc>
              <a:spcBef>
                <a:spcPts val="280"/>
              </a:spcBef>
            </a:pPr>
            <a:r>
              <a:rPr lang="en-US" altLang="zh-HK" sz="1200" b="1" dirty="0">
                <a:solidFill>
                  <a:srgbClr val="104B95"/>
                </a:solidFill>
                <a:latin typeface="Arial"/>
                <a:cs typeface="Arial"/>
              </a:rPr>
              <a:t>Replace environmentally harmful or wasteful items with those that are harmless to nature</a:t>
            </a:r>
          </a:p>
        </p:txBody>
      </p:sp>
      <p:sp>
        <p:nvSpPr>
          <p:cNvPr id="64" name="矩形 63"/>
          <p:cNvSpPr/>
          <p:nvPr/>
        </p:nvSpPr>
        <p:spPr>
          <a:xfrm>
            <a:off x="4020300" y="9764025"/>
            <a:ext cx="2819400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2" marR="5080">
              <a:lnSpc>
                <a:spcPts val="1400"/>
              </a:lnSpc>
              <a:spcBef>
                <a:spcPts val="280"/>
              </a:spcBef>
            </a:pPr>
            <a:r>
              <a:rPr lang="en-US" altLang="zh-HK" sz="1200" b="1" dirty="0">
                <a:solidFill>
                  <a:srgbClr val="104B95"/>
                </a:solidFill>
                <a:latin typeface="Arial"/>
                <a:cs typeface="Arial"/>
              </a:rPr>
              <a:t>Replace environmentally harmful or wasteful items with those that are harmless to nature</a:t>
            </a:r>
          </a:p>
        </p:txBody>
      </p:sp>
      <p:sp>
        <p:nvSpPr>
          <p:cNvPr id="65" name="object 12"/>
          <p:cNvSpPr txBox="1"/>
          <p:nvPr/>
        </p:nvSpPr>
        <p:spPr>
          <a:xfrm>
            <a:off x="2953726" y="3279045"/>
            <a:ext cx="156654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2">
              <a:spcBef>
                <a:spcPts val="100"/>
              </a:spcBef>
            </a:pPr>
            <a:r>
              <a:rPr lang="en-US" altLang="zh-HK" sz="1200" b="1" dirty="0">
                <a:solidFill>
                  <a:srgbClr val="034EA2"/>
                </a:solidFill>
                <a:latin typeface="Arial"/>
                <a:cs typeface="Arial"/>
              </a:rPr>
              <a:t>Food waste</a:t>
            </a:r>
            <a:endParaRPr sz="1200" b="1" dirty="0">
              <a:solidFill>
                <a:srgbClr val="034EA2"/>
              </a:solidFill>
              <a:latin typeface="Arial"/>
              <a:cs typeface="Arial"/>
            </a:endParaRPr>
          </a:p>
        </p:txBody>
      </p:sp>
      <p:sp>
        <p:nvSpPr>
          <p:cNvPr id="66" name="object 12"/>
          <p:cNvSpPr txBox="1"/>
          <p:nvPr/>
        </p:nvSpPr>
        <p:spPr>
          <a:xfrm>
            <a:off x="2953727" y="3638563"/>
            <a:ext cx="156654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2">
              <a:spcBef>
                <a:spcPts val="100"/>
              </a:spcBef>
            </a:pPr>
            <a:r>
              <a:rPr lang="en-US" altLang="zh-HK" sz="1200" b="1" dirty="0">
                <a:solidFill>
                  <a:srgbClr val="034EA2"/>
                </a:solidFill>
                <a:latin typeface="Arial"/>
                <a:cs typeface="Arial"/>
              </a:rPr>
              <a:t>Construction waste</a:t>
            </a:r>
            <a:endParaRPr sz="1200" b="1" dirty="0">
              <a:solidFill>
                <a:srgbClr val="034EA2"/>
              </a:solidFill>
              <a:latin typeface="Arial"/>
              <a:cs typeface="Arial"/>
            </a:endParaRPr>
          </a:p>
        </p:txBody>
      </p:sp>
      <p:sp>
        <p:nvSpPr>
          <p:cNvPr id="68" name="object 12"/>
          <p:cNvSpPr txBox="1"/>
          <p:nvPr/>
        </p:nvSpPr>
        <p:spPr>
          <a:xfrm>
            <a:off x="2969647" y="4000747"/>
            <a:ext cx="156654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2">
              <a:spcBef>
                <a:spcPts val="100"/>
              </a:spcBef>
            </a:pPr>
            <a:r>
              <a:rPr lang="en-US" altLang="zh-HK" sz="1200" b="1" dirty="0">
                <a:solidFill>
                  <a:srgbClr val="034EA2"/>
                </a:solidFill>
                <a:latin typeface="Arial"/>
                <a:cs typeface="Arial"/>
              </a:rPr>
              <a:t>Waste </a:t>
            </a:r>
            <a:r>
              <a:rPr lang="en-US" altLang="zh-HK" sz="1200" b="1" dirty="0" err="1">
                <a:solidFill>
                  <a:srgbClr val="034EA2"/>
                </a:solidFill>
                <a:latin typeface="Arial"/>
                <a:cs typeface="Arial"/>
              </a:rPr>
              <a:t>tyres</a:t>
            </a:r>
            <a:endParaRPr sz="1200" b="1" dirty="0">
              <a:solidFill>
                <a:srgbClr val="034EA2"/>
              </a:solidFill>
              <a:latin typeface="Arial"/>
              <a:cs typeface="Arial"/>
            </a:endParaRPr>
          </a:p>
        </p:txBody>
      </p:sp>
      <p:sp>
        <p:nvSpPr>
          <p:cNvPr id="69" name="object 12"/>
          <p:cNvSpPr txBox="1"/>
          <p:nvPr/>
        </p:nvSpPr>
        <p:spPr>
          <a:xfrm>
            <a:off x="928391" y="2932202"/>
            <a:ext cx="193678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2">
              <a:spcBef>
                <a:spcPts val="100"/>
              </a:spcBef>
            </a:pPr>
            <a:r>
              <a:rPr lang="en-US" altLang="zh-HK" sz="1200" b="1" dirty="0">
                <a:solidFill>
                  <a:srgbClr val="034EA2"/>
                </a:solidFill>
                <a:latin typeface="Arial"/>
                <a:cs typeface="Arial"/>
              </a:rPr>
              <a:t>Animal </a:t>
            </a:r>
            <a:r>
              <a:rPr lang="en-US" altLang="zh-HK" sz="1200" b="1" dirty="0" err="1">
                <a:solidFill>
                  <a:srgbClr val="034EA2"/>
                </a:solidFill>
                <a:latin typeface="Arial"/>
                <a:cs typeface="Arial"/>
              </a:rPr>
              <a:t>carcasse</a:t>
            </a:r>
            <a:endParaRPr sz="1200" b="1" dirty="0">
              <a:solidFill>
                <a:srgbClr val="034EA2"/>
              </a:solidFill>
              <a:latin typeface="Arial"/>
              <a:cs typeface="Arial"/>
            </a:endParaRPr>
          </a:p>
        </p:txBody>
      </p:sp>
      <p:sp>
        <p:nvSpPr>
          <p:cNvPr id="70" name="object 12"/>
          <p:cNvSpPr txBox="1"/>
          <p:nvPr/>
        </p:nvSpPr>
        <p:spPr>
          <a:xfrm>
            <a:off x="928391" y="3279045"/>
            <a:ext cx="2010411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2">
              <a:spcBef>
                <a:spcPts val="100"/>
              </a:spcBef>
            </a:pPr>
            <a:r>
              <a:rPr lang="en-US" altLang="zh-HK" sz="1200" b="1" dirty="0">
                <a:solidFill>
                  <a:srgbClr val="034EA2"/>
                </a:solidFill>
                <a:latin typeface="Arial"/>
                <a:cs typeface="Arial"/>
              </a:rPr>
              <a:t>Radioactive waste</a:t>
            </a:r>
            <a:endParaRPr sz="1200" b="1" dirty="0">
              <a:solidFill>
                <a:srgbClr val="034EA2"/>
              </a:solidFill>
              <a:latin typeface="Arial"/>
              <a:cs typeface="Arial"/>
            </a:endParaRPr>
          </a:p>
        </p:txBody>
      </p:sp>
      <p:sp>
        <p:nvSpPr>
          <p:cNvPr id="71" name="object 12"/>
          <p:cNvSpPr txBox="1"/>
          <p:nvPr/>
        </p:nvSpPr>
        <p:spPr>
          <a:xfrm>
            <a:off x="928392" y="3638563"/>
            <a:ext cx="156654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2">
              <a:spcBef>
                <a:spcPts val="100"/>
              </a:spcBef>
            </a:pPr>
            <a:r>
              <a:rPr lang="en-US" altLang="zh-HK" sz="1200" b="1" dirty="0">
                <a:solidFill>
                  <a:srgbClr val="034EA2"/>
                </a:solidFill>
                <a:latin typeface="Arial"/>
                <a:cs typeface="Arial"/>
              </a:rPr>
              <a:t>Thermal paper</a:t>
            </a:r>
            <a:endParaRPr sz="1200" b="1" dirty="0">
              <a:solidFill>
                <a:srgbClr val="034EA2"/>
              </a:solidFill>
              <a:latin typeface="Arial"/>
              <a:cs typeface="Arial"/>
            </a:endParaRPr>
          </a:p>
        </p:txBody>
      </p:sp>
      <p:sp>
        <p:nvSpPr>
          <p:cNvPr id="72" name="object 12"/>
          <p:cNvSpPr txBox="1"/>
          <p:nvPr/>
        </p:nvSpPr>
        <p:spPr>
          <a:xfrm>
            <a:off x="944312" y="4000749"/>
            <a:ext cx="1646111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r>
              <a:rPr lang="en-US" altLang="zh-HK" sz="1200" b="1" dirty="0">
                <a:solidFill>
                  <a:srgbClr val="034EA2"/>
                </a:solidFill>
                <a:latin typeface="Arial"/>
                <a:cs typeface="Arial"/>
              </a:rPr>
              <a:t>Sewage sludge and</a:t>
            </a:r>
          </a:p>
          <a:p>
            <a:r>
              <a:rPr lang="en-US" altLang="zh-HK" sz="1200" b="1" dirty="0">
                <a:solidFill>
                  <a:srgbClr val="034EA2"/>
                </a:solidFill>
                <a:latin typeface="Arial"/>
                <a:cs typeface="Arial"/>
              </a:rPr>
              <a:t>waterworks sludge</a:t>
            </a:r>
            <a:endParaRPr sz="1200" b="1" dirty="0">
              <a:solidFill>
                <a:srgbClr val="034EA2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/>
          <p:cNvSpPr txBox="1"/>
          <p:nvPr/>
        </p:nvSpPr>
        <p:spPr>
          <a:xfrm>
            <a:off x="372705" y="2242175"/>
            <a:ext cx="6229985" cy="562333"/>
          </a:xfrm>
          <a:prstGeom prst="rect">
            <a:avLst/>
          </a:prstGeom>
        </p:spPr>
        <p:txBody>
          <a:bodyPr vert="horz" wrap="square" lIns="0" tIns="84455" rIns="0" bIns="0" rtlCol="0">
            <a:spAutoFit/>
          </a:bodyPr>
          <a:lstStyle/>
          <a:p>
            <a:pPr marL="12702">
              <a:spcBef>
                <a:spcPts val="665"/>
              </a:spcBef>
            </a:pPr>
            <a:r>
              <a:rPr sz="1300" b="1" spc="-45" dirty="0">
                <a:solidFill>
                  <a:srgbClr val="034EA2"/>
                </a:solidFill>
                <a:latin typeface="Arial"/>
                <a:cs typeface="Arial"/>
              </a:rPr>
              <a:t>Based</a:t>
            </a:r>
            <a:r>
              <a:rPr sz="1300" b="1" spc="-7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spc="-55" dirty="0">
                <a:solidFill>
                  <a:srgbClr val="034EA2"/>
                </a:solidFill>
                <a:latin typeface="Arial"/>
                <a:cs typeface="Arial"/>
              </a:rPr>
              <a:t>on</a:t>
            </a:r>
            <a:r>
              <a:rPr sz="1300" b="1" spc="-7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034EA2"/>
                </a:solidFill>
                <a:latin typeface="Arial"/>
                <a:cs typeface="Arial"/>
              </a:rPr>
              <a:t>the</a:t>
            </a:r>
            <a:r>
              <a:rPr sz="1300" b="1" spc="-7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spc="-50" dirty="0">
                <a:solidFill>
                  <a:srgbClr val="034EA2"/>
                </a:solidFill>
                <a:latin typeface="Arial"/>
                <a:cs typeface="Arial"/>
              </a:rPr>
              <a:t>results</a:t>
            </a:r>
            <a:r>
              <a:rPr sz="1300" b="1" spc="-7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spc="-30" dirty="0">
                <a:solidFill>
                  <a:srgbClr val="034EA2"/>
                </a:solidFill>
                <a:latin typeface="Arial"/>
                <a:cs typeface="Arial"/>
              </a:rPr>
              <a:t>of</a:t>
            </a:r>
            <a:r>
              <a:rPr sz="1300" b="1" spc="-9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spc="-30" dirty="0">
                <a:solidFill>
                  <a:srgbClr val="034EA2"/>
                </a:solidFill>
                <a:latin typeface="Arial"/>
                <a:cs typeface="Arial"/>
              </a:rPr>
              <a:t>Experiment</a:t>
            </a:r>
            <a:r>
              <a:rPr sz="1300" b="1" spc="-7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spc="-40" dirty="0">
                <a:solidFill>
                  <a:srgbClr val="034EA2"/>
                </a:solidFill>
                <a:latin typeface="Arial"/>
                <a:cs typeface="Arial"/>
              </a:rPr>
              <a:t>(I),</a:t>
            </a:r>
            <a:r>
              <a:rPr sz="1300" b="1" spc="-7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034EA2"/>
                </a:solidFill>
                <a:latin typeface="Arial"/>
                <a:cs typeface="Arial"/>
              </a:rPr>
              <a:t>the</a:t>
            </a:r>
            <a:r>
              <a:rPr sz="1300" b="1" spc="-7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spc="-10" dirty="0">
                <a:solidFill>
                  <a:srgbClr val="034EA2"/>
                </a:solidFill>
                <a:latin typeface="Arial"/>
                <a:cs typeface="Arial"/>
              </a:rPr>
              <a:t>optimal</a:t>
            </a:r>
            <a:r>
              <a:rPr sz="1300" b="1" spc="-7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034EA2"/>
                </a:solidFill>
                <a:latin typeface="Arial"/>
                <a:cs typeface="Arial"/>
              </a:rPr>
              <a:t>material</a:t>
            </a:r>
            <a:r>
              <a:rPr sz="1300" b="1" spc="-7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spc="-15" dirty="0">
                <a:solidFill>
                  <a:srgbClr val="034EA2"/>
                </a:solidFill>
                <a:latin typeface="Arial"/>
                <a:cs typeface="Arial"/>
              </a:rPr>
              <a:t>ratio</a:t>
            </a:r>
            <a:r>
              <a:rPr sz="1300" b="1" spc="-7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spc="-40" dirty="0">
                <a:solidFill>
                  <a:srgbClr val="034EA2"/>
                </a:solidFill>
                <a:latin typeface="Arial"/>
                <a:cs typeface="Arial"/>
              </a:rPr>
              <a:t>for</a:t>
            </a:r>
            <a:r>
              <a:rPr sz="1300" b="1" spc="-9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spc="-30" dirty="0">
                <a:solidFill>
                  <a:srgbClr val="034EA2"/>
                </a:solidFill>
                <a:latin typeface="Arial"/>
                <a:cs typeface="Arial"/>
              </a:rPr>
              <a:t>eco-</a:t>
            </a:r>
            <a:r>
              <a:rPr sz="1300" b="1" spc="-50" dirty="0">
                <a:solidFill>
                  <a:srgbClr val="034EA2"/>
                </a:solidFill>
                <a:latin typeface="Arial"/>
                <a:cs typeface="Arial"/>
              </a:rPr>
              <a:t>coasters</a:t>
            </a:r>
            <a:r>
              <a:rPr sz="1300" b="1" spc="-7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spc="-25" dirty="0">
                <a:solidFill>
                  <a:srgbClr val="034EA2"/>
                </a:solidFill>
                <a:latin typeface="Arial"/>
                <a:cs typeface="Arial"/>
              </a:rPr>
              <a:t>is</a:t>
            </a:r>
            <a:endParaRPr sz="1300">
              <a:latin typeface="Arial"/>
              <a:cs typeface="Arial"/>
            </a:endParaRPr>
          </a:p>
          <a:p>
            <a:pPr marL="28579">
              <a:spcBef>
                <a:spcPts val="565"/>
              </a:spcBef>
              <a:tabLst>
                <a:tab pos="2975473" algn="l"/>
              </a:tabLst>
            </a:pPr>
            <a:r>
              <a:rPr sz="1300" b="1" u="heavy" dirty="0">
                <a:solidFill>
                  <a:srgbClr val="034EA2"/>
                </a:solidFill>
                <a:uFill>
                  <a:solidFill>
                    <a:srgbClr val="034EA2"/>
                  </a:solidFill>
                </a:uFill>
                <a:latin typeface="Arial"/>
                <a:cs typeface="Arial"/>
              </a:rPr>
              <a:t>	</a:t>
            </a:r>
            <a:r>
              <a:rPr sz="1300" b="1" dirty="0">
                <a:solidFill>
                  <a:srgbClr val="034EA2"/>
                </a:solidFill>
                <a:latin typeface="Arial"/>
                <a:cs typeface="Arial"/>
              </a:rPr>
              <a:t> .</a:t>
            </a:r>
            <a:endParaRPr sz="13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95490" y="6148439"/>
            <a:ext cx="6688455" cy="205184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2">
              <a:spcBef>
                <a:spcPts val="100"/>
              </a:spcBef>
            </a:pPr>
            <a:r>
              <a:rPr sz="1300" b="1" spc="-10" dirty="0">
                <a:solidFill>
                  <a:srgbClr val="034EA2"/>
                </a:solidFill>
                <a:latin typeface="Arial"/>
                <a:cs typeface="Arial"/>
              </a:rPr>
              <a:t>Conclusion:</a:t>
            </a:r>
            <a:endParaRPr sz="1300" dirty="0">
              <a:latin typeface="Arial"/>
              <a:cs typeface="Arial"/>
            </a:endParaRPr>
          </a:p>
          <a:p>
            <a:pPr>
              <a:spcBef>
                <a:spcPts val="65"/>
              </a:spcBef>
            </a:pPr>
            <a:endParaRPr sz="1300" dirty="0">
              <a:latin typeface="Arial"/>
              <a:cs typeface="Arial"/>
            </a:endParaRPr>
          </a:p>
          <a:p>
            <a:pPr marL="12702"/>
            <a:r>
              <a:rPr sz="1300" b="1" spc="-45" dirty="0">
                <a:solidFill>
                  <a:srgbClr val="034EA2"/>
                </a:solidFill>
                <a:latin typeface="Arial"/>
                <a:cs typeface="Arial"/>
              </a:rPr>
              <a:t>Hardness</a:t>
            </a:r>
            <a:r>
              <a:rPr sz="1300" b="1" spc="-7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spc="-30" dirty="0">
                <a:solidFill>
                  <a:srgbClr val="034EA2"/>
                </a:solidFill>
                <a:latin typeface="Arial"/>
                <a:cs typeface="Arial"/>
              </a:rPr>
              <a:t>of</a:t>
            </a:r>
            <a:r>
              <a:rPr sz="1300" b="1" spc="-8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spc="-30" dirty="0">
                <a:solidFill>
                  <a:srgbClr val="034EA2"/>
                </a:solidFill>
                <a:latin typeface="Arial"/>
                <a:cs typeface="Arial"/>
              </a:rPr>
              <a:t>eco-</a:t>
            </a:r>
            <a:r>
              <a:rPr sz="1300" b="1" spc="-50" dirty="0">
                <a:solidFill>
                  <a:srgbClr val="034EA2"/>
                </a:solidFill>
                <a:latin typeface="Arial"/>
                <a:cs typeface="Arial"/>
              </a:rPr>
              <a:t>coasters</a:t>
            </a:r>
            <a:r>
              <a:rPr sz="1300" b="1" spc="-7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spc="-45" dirty="0">
                <a:solidFill>
                  <a:srgbClr val="034EA2"/>
                </a:solidFill>
                <a:latin typeface="Arial"/>
                <a:cs typeface="Arial"/>
              </a:rPr>
              <a:t>(can</a:t>
            </a:r>
            <a:r>
              <a:rPr sz="1300" b="1" spc="-6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spc="254" dirty="0">
                <a:solidFill>
                  <a:srgbClr val="034EA2"/>
                </a:solidFill>
                <a:latin typeface="Arial"/>
                <a:cs typeface="Arial"/>
              </a:rPr>
              <a:t>/</a:t>
            </a:r>
            <a:r>
              <a:rPr sz="1300" b="1" spc="-6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spc="-25" dirty="0">
                <a:solidFill>
                  <a:srgbClr val="034EA2"/>
                </a:solidFill>
                <a:latin typeface="Arial"/>
                <a:cs typeface="Arial"/>
              </a:rPr>
              <a:t>cannot)</a:t>
            </a:r>
            <a:r>
              <a:rPr sz="1300" b="1" spc="-6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spc="-40" dirty="0">
                <a:solidFill>
                  <a:srgbClr val="034EA2"/>
                </a:solidFill>
                <a:latin typeface="Arial"/>
                <a:cs typeface="Arial"/>
              </a:rPr>
              <a:t>be</a:t>
            </a:r>
            <a:r>
              <a:rPr sz="1300" b="1" spc="-6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spc="-30" dirty="0">
                <a:solidFill>
                  <a:srgbClr val="034EA2"/>
                </a:solidFill>
                <a:latin typeface="Arial"/>
                <a:cs typeface="Arial"/>
              </a:rPr>
              <a:t>enhanced</a:t>
            </a:r>
            <a:r>
              <a:rPr sz="1300" b="1" spc="-6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spc="-35" dirty="0">
                <a:solidFill>
                  <a:srgbClr val="034EA2"/>
                </a:solidFill>
                <a:latin typeface="Arial"/>
                <a:cs typeface="Arial"/>
              </a:rPr>
              <a:t>through</a:t>
            </a:r>
            <a:r>
              <a:rPr sz="1300" b="1" spc="-6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spc="-10" dirty="0">
                <a:solidFill>
                  <a:srgbClr val="034EA2"/>
                </a:solidFill>
                <a:latin typeface="Arial"/>
                <a:cs typeface="Arial"/>
              </a:rPr>
              <a:t>curing,</a:t>
            </a:r>
            <a:endParaRPr sz="1300" dirty="0">
              <a:latin typeface="Arial"/>
              <a:cs typeface="Arial"/>
            </a:endParaRPr>
          </a:p>
          <a:p>
            <a:pPr>
              <a:spcBef>
                <a:spcPts val="65"/>
              </a:spcBef>
            </a:pPr>
            <a:endParaRPr sz="1300" dirty="0">
              <a:latin typeface="Arial"/>
              <a:cs typeface="Arial"/>
            </a:endParaRPr>
          </a:p>
          <a:p>
            <a:pPr marL="12702">
              <a:tabLst>
                <a:tab pos="6607009" algn="l"/>
              </a:tabLst>
            </a:pPr>
            <a:r>
              <a:rPr sz="1300" b="1" dirty="0">
                <a:solidFill>
                  <a:srgbClr val="034EA2"/>
                </a:solidFill>
                <a:latin typeface="Arial"/>
                <a:cs typeface="Arial"/>
              </a:rPr>
              <a:t>the</a:t>
            </a:r>
            <a:r>
              <a:rPr sz="1300" b="1" spc="-5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spc="-10" dirty="0">
                <a:solidFill>
                  <a:srgbClr val="034EA2"/>
                </a:solidFill>
                <a:latin typeface="Arial"/>
                <a:cs typeface="Arial"/>
              </a:rPr>
              <a:t>optimal</a:t>
            </a:r>
            <a:r>
              <a:rPr sz="1300" b="1" spc="-5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spc="-60" dirty="0">
                <a:solidFill>
                  <a:srgbClr val="034EA2"/>
                </a:solidFill>
                <a:latin typeface="Arial"/>
                <a:cs typeface="Arial"/>
              </a:rPr>
              <a:t>curing </a:t>
            </a:r>
            <a:r>
              <a:rPr sz="1300" b="1" spc="-35" dirty="0">
                <a:solidFill>
                  <a:srgbClr val="034EA2"/>
                </a:solidFill>
                <a:latin typeface="Arial"/>
                <a:cs typeface="Arial"/>
              </a:rPr>
              <a:t>duration</a:t>
            </a:r>
            <a:r>
              <a:rPr sz="1300" b="1" spc="-5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spc="-45" dirty="0">
                <a:solidFill>
                  <a:srgbClr val="034EA2"/>
                </a:solidFill>
                <a:latin typeface="Arial"/>
                <a:cs typeface="Arial"/>
              </a:rPr>
              <a:t>for</a:t>
            </a:r>
            <a:r>
              <a:rPr sz="1300" b="1" spc="-8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spc="-30" dirty="0">
                <a:solidFill>
                  <a:srgbClr val="034EA2"/>
                </a:solidFill>
                <a:latin typeface="Arial"/>
                <a:cs typeface="Arial"/>
              </a:rPr>
              <a:t>eco-</a:t>
            </a:r>
            <a:r>
              <a:rPr sz="1300" b="1" spc="-50" dirty="0">
                <a:solidFill>
                  <a:srgbClr val="034EA2"/>
                </a:solidFill>
                <a:latin typeface="Arial"/>
                <a:cs typeface="Arial"/>
              </a:rPr>
              <a:t>coasters </a:t>
            </a:r>
            <a:r>
              <a:rPr sz="1300" b="1" dirty="0">
                <a:solidFill>
                  <a:srgbClr val="034EA2"/>
                </a:solidFill>
                <a:latin typeface="Arial"/>
                <a:cs typeface="Arial"/>
              </a:rPr>
              <a:t>is</a:t>
            </a:r>
            <a:r>
              <a:rPr sz="1300" b="1" spc="-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u="heavy" dirty="0">
                <a:solidFill>
                  <a:srgbClr val="034EA2"/>
                </a:solidFill>
                <a:uFill>
                  <a:solidFill>
                    <a:srgbClr val="034EA2"/>
                  </a:solidFill>
                </a:uFill>
                <a:latin typeface="Arial"/>
                <a:cs typeface="Arial"/>
              </a:rPr>
              <a:t>	</a:t>
            </a:r>
            <a:r>
              <a:rPr sz="1300" b="1" spc="-17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034EA2"/>
                </a:solidFill>
                <a:latin typeface="Arial"/>
                <a:cs typeface="Arial"/>
              </a:rPr>
              <a:t>,</a:t>
            </a:r>
            <a:endParaRPr sz="13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300" dirty="0">
              <a:latin typeface="Arial"/>
              <a:cs typeface="Arial"/>
            </a:endParaRPr>
          </a:p>
          <a:p>
            <a:pPr>
              <a:spcBef>
                <a:spcPts val="130"/>
              </a:spcBef>
            </a:pPr>
            <a:endParaRPr sz="1300" dirty="0">
              <a:latin typeface="Arial"/>
              <a:cs typeface="Arial"/>
            </a:endParaRPr>
          </a:p>
          <a:p>
            <a:pPr marL="12702">
              <a:tabLst>
                <a:tab pos="5787087" algn="l"/>
              </a:tabLst>
            </a:pPr>
            <a:r>
              <a:rPr sz="1300" b="1" spc="-60" dirty="0">
                <a:solidFill>
                  <a:srgbClr val="034EA2"/>
                </a:solidFill>
                <a:latin typeface="Arial"/>
                <a:cs typeface="Arial"/>
              </a:rPr>
              <a:t>in</a:t>
            </a:r>
            <a:r>
              <a:rPr sz="1300" b="1" spc="-7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spc="-45" dirty="0">
                <a:solidFill>
                  <a:srgbClr val="034EA2"/>
                </a:solidFill>
                <a:latin typeface="Arial"/>
                <a:cs typeface="Arial"/>
              </a:rPr>
              <a:t>which</a:t>
            </a:r>
            <a:r>
              <a:rPr sz="1300" b="1" spc="-7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034EA2"/>
                </a:solidFill>
                <a:latin typeface="Arial"/>
                <a:cs typeface="Arial"/>
              </a:rPr>
              <a:t>the</a:t>
            </a:r>
            <a:r>
              <a:rPr sz="1300" b="1" spc="-7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spc="-30" dirty="0">
                <a:solidFill>
                  <a:srgbClr val="034EA2"/>
                </a:solidFill>
                <a:latin typeface="Arial"/>
                <a:cs typeface="Arial"/>
              </a:rPr>
              <a:t>eco-coaster</a:t>
            </a:r>
            <a:r>
              <a:rPr sz="1300" b="1" spc="-10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spc="-55" dirty="0">
                <a:solidFill>
                  <a:srgbClr val="034EA2"/>
                </a:solidFill>
                <a:latin typeface="Arial"/>
                <a:cs typeface="Arial"/>
              </a:rPr>
              <a:t>breaks</a:t>
            </a:r>
            <a:r>
              <a:rPr sz="1300" b="1" spc="-7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spc="-35" dirty="0">
                <a:solidFill>
                  <a:srgbClr val="034EA2"/>
                </a:solidFill>
                <a:latin typeface="Arial"/>
                <a:cs typeface="Arial"/>
              </a:rPr>
              <a:t>when</a:t>
            </a:r>
            <a:r>
              <a:rPr sz="1300" b="1" spc="-7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spc="-50" dirty="0">
                <a:solidFill>
                  <a:srgbClr val="034EA2"/>
                </a:solidFill>
                <a:latin typeface="Arial"/>
                <a:cs typeface="Arial"/>
              </a:rPr>
              <a:t>dropped</a:t>
            </a:r>
            <a:r>
              <a:rPr sz="1300" b="1" spc="-7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spc="-30" dirty="0">
                <a:solidFill>
                  <a:srgbClr val="034EA2"/>
                </a:solidFill>
                <a:latin typeface="Arial"/>
                <a:cs typeface="Arial"/>
              </a:rPr>
              <a:t>vertically</a:t>
            </a:r>
            <a:r>
              <a:rPr sz="1300" b="1" spc="-7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spc="60" dirty="0">
                <a:solidFill>
                  <a:srgbClr val="034EA2"/>
                </a:solidFill>
                <a:latin typeface="Arial"/>
                <a:cs typeface="Arial"/>
              </a:rPr>
              <a:t>at</a:t>
            </a:r>
            <a:r>
              <a:rPr sz="1300" b="1" spc="-7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034EA2"/>
                </a:solidFill>
                <a:latin typeface="Arial"/>
                <a:cs typeface="Arial"/>
              </a:rPr>
              <a:t>a</a:t>
            </a:r>
            <a:r>
              <a:rPr sz="1300" b="1" spc="-7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spc="-25" dirty="0">
                <a:solidFill>
                  <a:srgbClr val="034EA2"/>
                </a:solidFill>
                <a:latin typeface="Arial"/>
                <a:cs typeface="Arial"/>
              </a:rPr>
              <a:t>height</a:t>
            </a:r>
            <a:r>
              <a:rPr sz="1300" b="1" spc="-7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034EA2"/>
                </a:solidFill>
                <a:latin typeface="Arial"/>
                <a:cs typeface="Arial"/>
              </a:rPr>
              <a:t>of</a:t>
            </a:r>
            <a:r>
              <a:rPr sz="1300" b="1" spc="-9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u="heavy" dirty="0">
                <a:solidFill>
                  <a:srgbClr val="034EA2"/>
                </a:solidFill>
                <a:uFill>
                  <a:solidFill>
                    <a:srgbClr val="034EA2"/>
                  </a:solidFill>
                </a:uFill>
                <a:latin typeface="Arial"/>
                <a:cs typeface="Arial"/>
              </a:rPr>
              <a:t>	</a:t>
            </a:r>
            <a:r>
              <a:rPr sz="1300" b="1" spc="-20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034EA2"/>
                </a:solidFill>
                <a:latin typeface="Arial"/>
                <a:cs typeface="Arial"/>
              </a:rPr>
              <a:t>m</a:t>
            </a:r>
            <a:r>
              <a:rPr sz="1300" b="1" dirty="0" smtClean="0">
                <a:solidFill>
                  <a:srgbClr val="034EA2"/>
                </a:solidFill>
                <a:latin typeface="Arial"/>
                <a:cs typeface="Arial"/>
              </a:rPr>
              <a:t>.</a:t>
            </a:r>
            <a:endParaRPr lang="en-US" sz="1300" b="1" dirty="0" smtClean="0">
              <a:solidFill>
                <a:srgbClr val="034EA2"/>
              </a:solidFill>
              <a:latin typeface="Arial"/>
              <a:cs typeface="Arial"/>
            </a:endParaRPr>
          </a:p>
          <a:p>
            <a:pPr marL="12702">
              <a:tabLst>
                <a:tab pos="5787087" algn="l"/>
              </a:tabLst>
            </a:pPr>
            <a:endParaRPr lang="en-US" sz="1300" b="1" dirty="0">
              <a:solidFill>
                <a:srgbClr val="034EA2"/>
              </a:solidFill>
              <a:latin typeface="Arial"/>
              <a:cs typeface="Arial"/>
            </a:endParaRPr>
          </a:p>
          <a:p>
            <a:pPr marL="12702">
              <a:tabLst>
                <a:tab pos="5787087" algn="l"/>
              </a:tabLst>
            </a:pPr>
            <a:endParaRPr sz="1300" dirty="0">
              <a:latin typeface="Arial"/>
              <a:cs typeface="Arial"/>
            </a:endParaRPr>
          </a:p>
        </p:txBody>
      </p:sp>
      <p:graphicFrame>
        <p:nvGraphicFramePr>
          <p:cNvPr id="10" name="object 10"/>
          <p:cNvGraphicFramePr>
            <a:graphicFrameLocks noGrp="1"/>
          </p:cNvGraphicFramePr>
          <p:nvPr/>
        </p:nvGraphicFramePr>
        <p:xfrm>
          <a:off x="263867" y="3041589"/>
          <a:ext cx="7040876" cy="293687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643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94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94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728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1947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582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1947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9403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0"/>
                        </a:spcBef>
                      </a:pPr>
                      <a:r>
                        <a:rPr sz="13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Group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139700" marB="0">
                    <a:lnR w="9525">
                      <a:solidFill>
                        <a:srgbClr val="FFFFFF"/>
                      </a:solidFill>
                      <a:prstDash val="solid"/>
                    </a:lnR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72CBC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0"/>
                        </a:spcBef>
                      </a:pPr>
                      <a:r>
                        <a:rPr sz="1300" b="1" spc="-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139700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71C3C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0"/>
                        </a:spcBef>
                      </a:pPr>
                      <a:r>
                        <a:rPr sz="13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II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139700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71C3C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0"/>
                        </a:spcBef>
                      </a:pPr>
                      <a:r>
                        <a:rPr sz="13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III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139700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71C3C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100"/>
                        </a:spcBef>
                      </a:pPr>
                      <a:r>
                        <a:rPr sz="13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IV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139700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71C3C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100"/>
                        </a:spcBef>
                      </a:pPr>
                      <a:r>
                        <a:rPr sz="1300" b="1" spc="-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V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139700" marB="0">
                    <a:lnL w="952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C3C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0"/>
                        </a:spcBef>
                      </a:pPr>
                      <a:r>
                        <a:rPr sz="13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VI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1397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C3C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4680">
                <a:tc>
                  <a:txBody>
                    <a:bodyPr/>
                    <a:lstStyle/>
                    <a:p>
                      <a:pPr marL="411480" marR="403225" indent="67310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sz="13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Curing </a:t>
                      </a:r>
                      <a:r>
                        <a:rPr sz="1300" b="1" spc="-3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duration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100965" marB="0">
                    <a:lnR w="9525">
                      <a:solidFill>
                        <a:srgbClr val="00BAB5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3672B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3175" algn="ctr">
                        <a:lnSpc>
                          <a:spcPct val="100000"/>
                        </a:lnSpc>
                      </a:pPr>
                      <a:r>
                        <a:rPr sz="1300" b="1" spc="7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0</a:t>
                      </a:r>
                      <a:r>
                        <a:rPr sz="1300" b="1" spc="-10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hour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10160" marB="0">
                    <a:lnL w="9525">
                      <a:solidFill>
                        <a:srgbClr val="00BAB5"/>
                      </a:solidFill>
                      <a:prstDash val="solid"/>
                    </a:lnL>
                    <a:lnR w="9525">
                      <a:solidFill>
                        <a:srgbClr val="00BAB5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00BAB5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300" b="1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4</a:t>
                      </a:r>
                      <a:r>
                        <a:rPr sz="1300" b="1" spc="-6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hours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10160" marB="0">
                    <a:lnL w="9525">
                      <a:solidFill>
                        <a:srgbClr val="00BAB5"/>
                      </a:solidFill>
                      <a:prstDash val="solid"/>
                    </a:lnL>
                    <a:lnR w="9525">
                      <a:solidFill>
                        <a:srgbClr val="00BAB5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00BAB5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300" b="1" spc="-14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12</a:t>
                      </a:r>
                      <a:r>
                        <a:rPr sz="1300" b="1" spc="-9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-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hours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10160" marB="0">
                    <a:lnL w="9525">
                      <a:solidFill>
                        <a:srgbClr val="00BAB5"/>
                      </a:solidFill>
                      <a:prstDash val="solid"/>
                    </a:lnL>
                    <a:lnR w="9525">
                      <a:solidFill>
                        <a:srgbClr val="00BAB5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00BAB5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300" b="1" spc="-3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1</a:t>
                      </a:r>
                      <a:r>
                        <a:rPr sz="1300" b="1" spc="-10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day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10160" marB="0">
                    <a:lnL w="9525">
                      <a:solidFill>
                        <a:srgbClr val="00BAB5"/>
                      </a:solidFill>
                      <a:prstDash val="solid"/>
                    </a:lnL>
                    <a:lnR w="9525">
                      <a:solidFill>
                        <a:srgbClr val="00BAB5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00BAB5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300" b="1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4</a:t>
                      </a:r>
                      <a:r>
                        <a:rPr sz="1300" b="1" spc="-6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days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10160" marB="0">
                    <a:lnL w="9525">
                      <a:solidFill>
                        <a:srgbClr val="00BAB5"/>
                      </a:solidFill>
                      <a:prstDash val="solid"/>
                    </a:lnL>
                    <a:lnR w="9525">
                      <a:solidFill>
                        <a:srgbClr val="00BAB5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0BAB5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300" b="1" spc="-3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7</a:t>
                      </a:r>
                      <a:r>
                        <a:rPr sz="1300" b="1" spc="-1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days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10160" marB="0">
                    <a:lnL w="9525">
                      <a:solidFill>
                        <a:srgbClr val="00BAB5"/>
                      </a:solidFill>
                      <a:prstDash val="solid"/>
                    </a:lnL>
                    <a:lnR w="9525">
                      <a:solidFill>
                        <a:srgbClr val="00BAB5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0BAB5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10919">
                <a:tc>
                  <a:txBody>
                    <a:bodyPr/>
                    <a:lstStyle/>
                    <a:p>
                      <a:pPr marL="180975" marR="172720" indent="-1270" algn="ctr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sz="13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Height</a:t>
                      </a:r>
                      <a:r>
                        <a:rPr sz="1300" b="1" spc="-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at </a:t>
                      </a:r>
                      <a:r>
                        <a:rPr sz="1300" b="1" spc="-4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which</a:t>
                      </a:r>
                      <a:r>
                        <a:rPr sz="1300" b="1" spc="-7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the</a:t>
                      </a:r>
                      <a:r>
                        <a:rPr sz="1300" b="1" spc="-6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eco- </a:t>
                      </a:r>
                      <a:r>
                        <a:rPr sz="1300" b="1" spc="-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coasters</a:t>
                      </a:r>
                      <a:r>
                        <a:rPr sz="1300" b="1" spc="-3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-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break </a:t>
                      </a:r>
                      <a:r>
                        <a:rPr sz="13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(m)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100965" marB="0">
                    <a:lnR w="9525">
                      <a:solidFill>
                        <a:srgbClr val="00BAB5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3672B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BAB5"/>
                      </a:solidFill>
                      <a:prstDash val="solid"/>
                    </a:lnL>
                    <a:lnR w="9525">
                      <a:solidFill>
                        <a:srgbClr val="00BAB5"/>
                      </a:solidFill>
                      <a:prstDash val="solid"/>
                    </a:lnR>
                    <a:lnT w="9525">
                      <a:solidFill>
                        <a:srgbClr val="00BAB5"/>
                      </a:solidFill>
                      <a:prstDash val="solid"/>
                    </a:lnT>
                    <a:lnB w="9525">
                      <a:solidFill>
                        <a:srgbClr val="00BAB5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BAB5"/>
                      </a:solidFill>
                      <a:prstDash val="solid"/>
                    </a:lnL>
                    <a:lnR w="9525">
                      <a:solidFill>
                        <a:srgbClr val="00BAB5"/>
                      </a:solidFill>
                      <a:prstDash val="solid"/>
                    </a:lnR>
                    <a:lnT w="9525">
                      <a:solidFill>
                        <a:srgbClr val="00BAB5"/>
                      </a:solidFill>
                      <a:prstDash val="solid"/>
                    </a:lnT>
                    <a:lnB w="9525">
                      <a:solidFill>
                        <a:srgbClr val="00BAB5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BAB5"/>
                      </a:solidFill>
                      <a:prstDash val="solid"/>
                    </a:lnL>
                    <a:lnR w="9525">
                      <a:solidFill>
                        <a:srgbClr val="00BAB5"/>
                      </a:solidFill>
                      <a:prstDash val="solid"/>
                    </a:lnR>
                    <a:lnT w="9525">
                      <a:solidFill>
                        <a:srgbClr val="00BAB5"/>
                      </a:solidFill>
                      <a:prstDash val="solid"/>
                    </a:lnT>
                    <a:lnB w="9525">
                      <a:solidFill>
                        <a:srgbClr val="00BAB5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BAB5"/>
                      </a:solidFill>
                      <a:prstDash val="solid"/>
                    </a:lnL>
                    <a:lnR w="9525">
                      <a:solidFill>
                        <a:srgbClr val="00BAB5"/>
                      </a:solidFill>
                      <a:prstDash val="solid"/>
                    </a:lnR>
                    <a:lnT w="9525">
                      <a:solidFill>
                        <a:srgbClr val="00BAB5"/>
                      </a:solidFill>
                      <a:prstDash val="solid"/>
                    </a:lnT>
                    <a:lnB w="9525">
                      <a:solidFill>
                        <a:srgbClr val="00BAB5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BAB5"/>
                      </a:solidFill>
                      <a:prstDash val="solid"/>
                    </a:lnL>
                    <a:lnR w="9525">
                      <a:solidFill>
                        <a:srgbClr val="00BAB5"/>
                      </a:solidFill>
                      <a:prstDash val="solid"/>
                    </a:lnR>
                    <a:lnT w="12700">
                      <a:solidFill>
                        <a:srgbClr val="00BAB5"/>
                      </a:solidFill>
                      <a:prstDash val="solid"/>
                    </a:lnT>
                    <a:lnB w="12700">
                      <a:solidFill>
                        <a:srgbClr val="00BAB5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BAB5"/>
                      </a:solidFill>
                      <a:prstDash val="solid"/>
                    </a:lnL>
                    <a:lnR w="9525">
                      <a:solidFill>
                        <a:srgbClr val="00BAB5"/>
                      </a:solidFill>
                      <a:prstDash val="solid"/>
                    </a:lnR>
                    <a:lnT w="12700">
                      <a:solidFill>
                        <a:srgbClr val="00BAB5"/>
                      </a:solidFill>
                      <a:prstDash val="solid"/>
                    </a:lnT>
                    <a:lnB w="12700">
                      <a:solidFill>
                        <a:srgbClr val="00BAB5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1724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417195" marR="358140" indent="-48260">
                        <a:lnSpc>
                          <a:spcPct val="100000"/>
                        </a:lnSpc>
                      </a:pPr>
                      <a:r>
                        <a:rPr sz="1300" b="1" spc="-3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Degree</a:t>
                      </a:r>
                      <a:r>
                        <a:rPr sz="1300" b="1" spc="-6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of </a:t>
                      </a:r>
                      <a:r>
                        <a:rPr sz="13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damage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12065" marB="0">
                    <a:lnR w="9525">
                      <a:solidFill>
                        <a:srgbClr val="00BAB5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3672B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BAB5"/>
                      </a:solidFill>
                      <a:prstDash val="solid"/>
                    </a:lnL>
                    <a:lnR w="9525">
                      <a:solidFill>
                        <a:srgbClr val="00BAB5"/>
                      </a:solidFill>
                      <a:prstDash val="solid"/>
                    </a:lnR>
                    <a:lnT w="9525">
                      <a:solidFill>
                        <a:srgbClr val="00BAB5"/>
                      </a:solidFill>
                      <a:prstDash val="solid"/>
                    </a:lnT>
                    <a:lnB w="9525">
                      <a:solidFill>
                        <a:srgbClr val="00BAB5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BAB5"/>
                      </a:solidFill>
                      <a:prstDash val="solid"/>
                    </a:lnL>
                    <a:lnR w="9525">
                      <a:solidFill>
                        <a:srgbClr val="00BAB5"/>
                      </a:solidFill>
                      <a:prstDash val="solid"/>
                    </a:lnR>
                    <a:lnT w="9525">
                      <a:solidFill>
                        <a:srgbClr val="00BAB5"/>
                      </a:solidFill>
                      <a:prstDash val="solid"/>
                    </a:lnT>
                    <a:lnB w="9525">
                      <a:solidFill>
                        <a:srgbClr val="00BAB5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BAB5"/>
                      </a:solidFill>
                      <a:prstDash val="solid"/>
                    </a:lnL>
                    <a:lnR w="9525">
                      <a:solidFill>
                        <a:srgbClr val="00BAB5"/>
                      </a:solidFill>
                      <a:prstDash val="solid"/>
                    </a:lnR>
                    <a:lnT w="9525">
                      <a:solidFill>
                        <a:srgbClr val="00BAB5"/>
                      </a:solidFill>
                      <a:prstDash val="solid"/>
                    </a:lnT>
                    <a:lnB w="9525">
                      <a:solidFill>
                        <a:srgbClr val="00BAB5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BAB5"/>
                      </a:solidFill>
                      <a:prstDash val="solid"/>
                    </a:lnL>
                    <a:lnR w="9525">
                      <a:solidFill>
                        <a:srgbClr val="00BAB5"/>
                      </a:solidFill>
                      <a:prstDash val="solid"/>
                    </a:lnR>
                    <a:lnT w="9525">
                      <a:solidFill>
                        <a:srgbClr val="00BAB5"/>
                      </a:solidFill>
                      <a:prstDash val="solid"/>
                    </a:lnT>
                    <a:lnB w="9525">
                      <a:solidFill>
                        <a:srgbClr val="00BAB5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BAB5"/>
                      </a:solidFill>
                      <a:prstDash val="solid"/>
                    </a:lnL>
                    <a:lnR w="9525">
                      <a:solidFill>
                        <a:srgbClr val="00BAB5"/>
                      </a:solidFill>
                      <a:prstDash val="solid"/>
                    </a:lnR>
                    <a:lnT w="12700">
                      <a:solidFill>
                        <a:srgbClr val="00BAB5"/>
                      </a:solidFill>
                      <a:prstDash val="solid"/>
                    </a:lnT>
                    <a:lnB w="12700">
                      <a:solidFill>
                        <a:srgbClr val="00BAB5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BAB5"/>
                      </a:solidFill>
                      <a:prstDash val="solid"/>
                    </a:lnL>
                    <a:lnR w="9525">
                      <a:solidFill>
                        <a:srgbClr val="00BAB5"/>
                      </a:solidFill>
                      <a:prstDash val="solid"/>
                    </a:lnR>
                    <a:lnT w="12700">
                      <a:solidFill>
                        <a:srgbClr val="00BAB5"/>
                      </a:solidFill>
                      <a:prstDash val="solid"/>
                    </a:lnT>
                    <a:lnB w="12700">
                      <a:solidFill>
                        <a:srgbClr val="00BAB5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3" name="object 4"/>
          <p:cNvSpPr/>
          <p:nvPr/>
        </p:nvSpPr>
        <p:spPr>
          <a:xfrm>
            <a:off x="2" y="2"/>
            <a:ext cx="7560309" cy="1404620"/>
          </a:xfrm>
          <a:custGeom>
            <a:avLst/>
            <a:gdLst/>
            <a:ahLst/>
            <a:cxnLst/>
            <a:rect l="l" t="t" r="r" b="b"/>
            <a:pathLst>
              <a:path w="7560309" h="1404620">
                <a:moveTo>
                  <a:pt x="7559992" y="0"/>
                </a:moveTo>
                <a:lnTo>
                  <a:pt x="0" y="0"/>
                </a:lnTo>
                <a:lnTo>
                  <a:pt x="0" y="1404010"/>
                </a:lnTo>
                <a:lnTo>
                  <a:pt x="7559992" y="1404010"/>
                </a:lnTo>
                <a:lnTo>
                  <a:pt x="7559992" y="0"/>
                </a:lnTo>
                <a:close/>
              </a:path>
            </a:pathLst>
          </a:custGeom>
          <a:solidFill>
            <a:srgbClr val="00B9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圓角矩形 23"/>
          <p:cNvSpPr/>
          <p:nvPr/>
        </p:nvSpPr>
        <p:spPr>
          <a:xfrm>
            <a:off x="372703" y="757689"/>
            <a:ext cx="3024547" cy="39876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HK" altLang="en-US"/>
          </a:p>
        </p:txBody>
      </p:sp>
      <p:sp>
        <p:nvSpPr>
          <p:cNvPr id="25" name="object 3"/>
          <p:cNvSpPr/>
          <p:nvPr/>
        </p:nvSpPr>
        <p:spPr>
          <a:xfrm>
            <a:off x="2" y="1404012"/>
            <a:ext cx="7560309" cy="594360"/>
          </a:xfrm>
          <a:custGeom>
            <a:avLst/>
            <a:gdLst/>
            <a:ahLst/>
            <a:cxnLst/>
            <a:rect l="l" t="t" r="r" b="b"/>
            <a:pathLst>
              <a:path w="7560309" h="594360">
                <a:moveTo>
                  <a:pt x="0" y="593991"/>
                </a:moveTo>
                <a:lnTo>
                  <a:pt x="7559992" y="593991"/>
                </a:lnTo>
                <a:lnTo>
                  <a:pt x="7559992" y="0"/>
                </a:lnTo>
                <a:lnTo>
                  <a:pt x="0" y="0"/>
                </a:lnTo>
                <a:lnTo>
                  <a:pt x="0" y="593991"/>
                </a:lnTo>
                <a:close/>
              </a:path>
            </a:pathLst>
          </a:custGeom>
          <a:solidFill>
            <a:srgbClr val="034E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7"/>
          <p:cNvSpPr txBox="1"/>
          <p:nvPr/>
        </p:nvSpPr>
        <p:spPr>
          <a:xfrm>
            <a:off x="324611" y="832623"/>
            <a:ext cx="3100747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0370"/>
            <a:r>
              <a:rPr lang="pt-BR" sz="1500" b="1" spc="20" dirty="0">
                <a:solidFill>
                  <a:srgbClr val="00B9B5"/>
                </a:solidFill>
                <a:latin typeface="Arial"/>
                <a:cs typeface="Arial"/>
              </a:rPr>
              <a:t>Experimental Data Sheet </a:t>
            </a:r>
            <a:r>
              <a:rPr lang="pt-BR" sz="1500" b="1" spc="20" dirty="0" smtClean="0">
                <a:solidFill>
                  <a:srgbClr val="00B9B5"/>
                </a:solidFill>
                <a:latin typeface="Arial"/>
                <a:cs typeface="Arial"/>
              </a:rPr>
              <a:t>II </a:t>
            </a:r>
            <a:r>
              <a:rPr lang="pt-BR" sz="1500" b="1" spc="20" dirty="0">
                <a:solidFill>
                  <a:srgbClr val="00B9B5"/>
                </a:solidFill>
                <a:latin typeface="Arial"/>
                <a:cs typeface="Arial"/>
              </a:rPr>
              <a:t>(B)</a:t>
            </a:r>
          </a:p>
        </p:txBody>
      </p:sp>
      <p:sp>
        <p:nvSpPr>
          <p:cNvPr id="29" name="object 7"/>
          <p:cNvSpPr txBox="1"/>
          <p:nvPr/>
        </p:nvSpPr>
        <p:spPr>
          <a:xfrm>
            <a:off x="372702" y="1548292"/>
            <a:ext cx="6834548" cy="2744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2">
              <a:spcBef>
                <a:spcPts val="5"/>
              </a:spcBef>
            </a:pPr>
            <a:r>
              <a:rPr lang="en-US" altLang="zh-HK" sz="1700" b="1" dirty="0" smtClean="0">
                <a:solidFill>
                  <a:srgbClr val="FFFFFF"/>
                </a:solidFill>
                <a:latin typeface="Arial"/>
                <a:cs typeface="Arial"/>
              </a:rPr>
              <a:t>Method 2: </a:t>
            </a:r>
            <a:r>
              <a:rPr lang="en-US" altLang="zh-HK" sz="1700" b="1" dirty="0" smtClean="0">
                <a:solidFill>
                  <a:srgbClr val="FFFFFF"/>
                </a:solidFill>
                <a:latin typeface="Arial"/>
                <a:cs typeface="Arial"/>
              </a:rPr>
              <a:t>Determine </a:t>
            </a:r>
            <a:r>
              <a:rPr lang="en-US" altLang="zh-HK" sz="1700" b="1" dirty="0" smtClean="0">
                <a:solidFill>
                  <a:srgbClr val="FFFFFF"/>
                </a:solidFill>
                <a:latin typeface="Arial"/>
                <a:cs typeface="Arial"/>
              </a:rPr>
              <a:t>the Material Ratio </a:t>
            </a:r>
            <a:r>
              <a:rPr lang="en-US" altLang="zh-HK" sz="1700" b="1" u="sng" dirty="0" smtClean="0">
                <a:solidFill>
                  <a:srgbClr val="FFFFFF"/>
                </a:solidFill>
                <a:latin typeface="Arial"/>
                <a:cs typeface="Arial"/>
              </a:rPr>
              <a:t>without</a:t>
            </a:r>
            <a:r>
              <a:rPr lang="en-US" altLang="zh-HK" sz="1700" b="1" dirty="0" smtClean="0">
                <a:solidFill>
                  <a:srgbClr val="FFFFFF"/>
                </a:solidFill>
                <a:latin typeface="Arial"/>
                <a:cs typeface="Arial"/>
              </a:rPr>
              <a:t> using Weights</a:t>
            </a:r>
            <a:endParaRPr lang="en-US" altLang="zh-HK" sz="17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圓角矩形 11"/>
          <p:cNvSpPr/>
          <p:nvPr/>
        </p:nvSpPr>
        <p:spPr>
          <a:xfrm>
            <a:off x="380640" y="268203"/>
            <a:ext cx="5241727" cy="396240"/>
          </a:xfrm>
          <a:prstGeom prst="roundRect">
            <a:avLst>
              <a:gd name="adj" fmla="val 50000"/>
            </a:avLst>
          </a:prstGeom>
          <a:solidFill>
            <a:srgbClr val="034E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HK" altLang="en-US"/>
          </a:p>
        </p:txBody>
      </p:sp>
      <p:sp>
        <p:nvSpPr>
          <p:cNvPr id="13" name="object 41"/>
          <p:cNvSpPr txBox="1"/>
          <p:nvPr/>
        </p:nvSpPr>
        <p:spPr>
          <a:xfrm>
            <a:off x="489242" y="329682"/>
            <a:ext cx="5046980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2">
              <a:spcBef>
                <a:spcPts val="100"/>
              </a:spcBef>
            </a:pPr>
            <a:r>
              <a:rPr sz="1500" b="1" dirty="0">
                <a:solidFill>
                  <a:srgbClr val="FFFFFF"/>
                </a:solidFill>
                <a:latin typeface="Arial"/>
                <a:cs typeface="Arial"/>
              </a:rPr>
              <a:t>“Design</a:t>
            </a:r>
            <a:r>
              <a:rPr sz="1500" b="1" spc="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1500" b="1" spc="20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FFFFFF"/>
                </a:solidFill>
                <a:latin typeface="Arial"/>
                <a:cs typeface="Arial"/>
              </a:rPr>
              <a:t>Make”:</a:t>
            </a:r>
            <a:r>
              <a:rPr sz="1500" b="1" spc="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FFFFFF"/>
                </a:solidFill>
                <a:latin typeface="Arial"/>
                <a:cs typeface="Arial"/>
              </a:rPr>
              <a:t>Upcycling</a:t>
            </a:r>
            <a:r>
              <a:rPr sz="1500" b="1" spc="20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1500" b="1" spc="1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FFFFFF"/>
                </a:solidFill>
                <a:latin typeface="Arial"/>
                <a:cs typeface="Arial"/>
              </a:rPr>
              <a:t>Waterworks</a:t>
            </a:r>
            <a:r>
              <a:rPr sz="1500" b="1" spc="20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spc="-10" dirty="0">
                <a:solidFill>
                  <a:srgbClr val="FFFFFF"/>
                </a:solidFill>
                <a:latin typeface="Arial"/>
                <a:cs typeface="Arial"/>
              </a:rPr>
              <a:t>Sludge</a:t>
            </a:r>
            <a:endParaRPr sz="1500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0" y="0"/>
            <a:ext cx="1404620" cy="10692130"/>
          </a:xfrm>
          <a:custGeom>
            <a:avLst/>
            <a:gdLst/>
            <a:ahLst/>
            <a:cxnLst/>
            <a:rect l="l" t="t" r="r" b="b"/>
            <a:pathLst>
              <a:path w="1404620" h="10692130">
                <a:moveTo>
                  <a:pt x="0" y="10692003"/>
                </a:moveTo>
                <a:lnTo>
                  <a:pt x="1403997" y="10692003"/>
                </a:lnTo>
                <a:lnTo>
                  <a:pt x="1403997" y="0"/>
                </a:lnTo>
                <a:lnTo>
                  <a:pt x="0" y="0"/>
                </a:lnTo>
                <a:lnTo>
                  <a:pt x="0" y="10692003"/>
                </a:lnTo>
                <a:close/>
              </a:path>
            </a:pathLst>
          </a:custGeom>
          <a:solidFill>
            <a:srgbClr val="00B9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" name="圓角矩形 180"/>
          <p:cNvSpPr/>
          <p:nvPr/>
        </p:nvSpPr>
        <p:spPr>
          <a:xfrm>
            <a:off x="828733" y="7484904"/>
            <a:ext cx="420562" cy="281915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/>
          </a:p>
        </p:txBody>
      </p:sp>
      <p:sp>
        <p:nvSpPr>
          <p:cNvPr id="2" name="object 2"/>
          <p:cNvSpPr txBox="1"/>
          <p:nvPr/>
        </p:nvSpPr>
        <p:spPr>
          <a:xfrm>
            <a:off x="7243205" y="10353935"/>
            <a:ext cx="120014" cy="125675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>
              <a:spcBef>
                <a:spcPts val="20"/>
              </a:spcBef>
            </a:pPr>
            <a:r>
              <a:rPr sz="800" spc="-25" dirty="0">
                <a:solidFill>
                  <a:srgbClr val="231F20"/>
                </a:solidFill>
                <a:latin typeface="Arial"/>
                <a:cs typeface="Arial"/>
              </a:rPr>
              <a:t>36</a:t>
            </a:r>
            <a:endParaRPr sz="8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160003" y="0"/>
            <a:ext cx="5400040" cy="10692130"/>
          </a:xfrm>
          <a:custGeom>
            <a:avLst/>
            <a:gdLst/>
            <a:ahLst/>
            <a:cxnLst/>
            <a:rect l="l" t="t" r="r" b="b"/>
            <a:pathLst>
              <a:path w="5400040" h="10692130">
                <a:moveTo>
                  <a:pt x="0" y="10692003"/>
                </a:moveTo>
                <a:lnTo>
                  <a:pt x="5399989" y="10692003"/>
                </a:lnTo>
                <a:lnTo>
                  <a:pt x="5399989" y="0"/>
                </a:lnTo>
                <a:lnTo>
                  <a:pt x="0" y="0"/>
                </a:lnTo>
                <a:lnTo>
                  <a:pt x="0" y="1069200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" name="object 5"/>
          <p:cNvGrpSpPr/>
          <p:nvPr/>
        </p:nvGrpSpPr>
        <p:grpSpPr>
          <a:xfrm>
            <a:off x="2326975" y="422478"/>
            <a:ext cx="4146550" cy="10058400"/>
            <a:chOff x="2326975" y="422478"/>
            <a:chExt cx="4146550" cy="10058400"/>
          </a:xfrm>
        </p:grpSpPr>
        <p:sp>
          <p:nvSpPr>
            <p:cNvPr id="6" name="object 6"/>
            <p:cNvSpPr/>
            <p:nvPr/>
          </p:nvSpPr>
          <p:spPr>
            <a:xfrm>
              <a:off x="2331732" y="9792004"/>
              <a:ext cx="4137025" cy="684530"/>
            </a:xfrm>
            <a:custGeom>
              <a:avLst/>
              <a:gdLst/>
              <a:ahLst/>
              <a:cxnLst/>
              <a:rect l="l" t="t" r="r" b="b"/>
              <a:pathLst>
                <a:path w="4137025" h="684529">
                  <a:moveTo>
                    <a:pt x="1374051" y="0"/>
                  </a:moveTo>
                  <a:lnTo>
                    <a:pt x="969657" y="0"/>
                  </a:lnTo>
                  <a:lnTo>
                    <a:pt x="565251" y="0"/>
                  </a:lnTo>
                  <a:lnTo>
                    <a:pt x="0" y="0"/>
                  </a:lnTo>
                  <a:lnTo>
                    <a:pt x="0" y="683996"/>
                  </a:lnTo>
                  <a:lnTo>
                    <a:pt x="565251" y="683996"/>
                  </a:lnTo>
                  <a:lnTo>
                    <a:pt x="969657" y="683996"/>
                  </a:lnTo>
                  <a:lnTo>
                    <a:pt x="1374051" y="683996"/>
                  </a:lnTo>
                  <a:lnTo>
                    <a:pt x="1374051" y="0"/>
                  </a:lnTo>
                  <a:close/>
                </a:path>
                <a:path w="4137025" h="684529">
                  <a:moveTo>
                    <a:pt x="1759381" y="0"/>
                  </a:moveTo>
                  <a:lnTo>
                    <a:pt x="1374063" y="0"/>
                  </a:lnTo>
                  <a:lnTo>
                    <a:pt x="1374063" y="683996"/>
                  </a:lnTo>
                  <a:lnTo>
                    <a:pt x="1759381" y="683996"/>
                  </a:lnTo>
                  <a:lnTo>
                    <a:pt x="1759381" y="0"/>
                  </a:lnTo>
                  <a:close/>
                </a:path>
                <a:path w="4137025" h="684529">
                  <a:moveTo>
                    <a:pt x="2144750" y="0"/>
                  </a:moveTo>
                  <a:lnTo>
                    <a:pt x="1759407" y="0"/>
                  </a:lnTo>
                  <a:lnTo>
                    <a:pt x="1759407" y="683996"/>
                  </a:lnTo>
                  <a:lnTo>
                    <a:pt x="2144750" y="683996"/>
                  </a:lnTo>
                  <a:lnTo>
                    <a:pt x="2144750" y="0"/>
                  </a:lnTo>
                  <a:close/>
                </a:path>
                <a:path w="4137025" h="684529">
                  <a:moveTo>
                    <a:pt x="2530081" y="0"/>
                  </a:moveTo>
                  <a:lnTo>
                    <a:pt x="2144763" y="0"/>
                  </a:lnTo>
                  <a:lnTo>
                    <a:pt x="2144763" y="683996"/>
                  </a:lnTo>
                  <a:lnTo>
                    <a:pt x="2530081" y="683996"/>
                  </a:lnTo>
                  <a:lnTo>
                    <a:pt x="2530081" y="0"/>
                  </a:lnTo>
                  <a:close/>
                </a:path>
                <a:path w="4137025" h="684529">
                  <a:moveTo>
                    <a:pt x="2934500" y="0"/>
                  </a:moveTo>
                  <a:lnTo>
                    <a:pt x="2530106" y="0"/>
                  </a:lnTo>
                  <a:lnTo>
                    <a:pt x="2530106" y="683996"/>
                  </a:lnTo>
                  <a:lnTo>
                    <a:pt x="2934500" y="683996"/>
                  </a:lnTo>
                  <a:lnTo>
                    <a:pt x="2934500" y="0"/>
                  </a:lnTo>
                  <a:close/>
                </a:path>
                <a:path w="4137025" h="684529">
                  <a:moveTo>
                    <a:pt x="4136999" y="0"/>
                  </a:moveTo>
                  <a:lnTo>
                    <a:pt x="3535756" y="0"/>
                  </a:lnTo>
                  <a:lnTo>
                    <a:pt x="2934512" y="0"/>
                  </a:lnTo>
                  <a:lnTo>
                    <a:pt x="2934512" y="683996"/>
                  </a:lnTo>
                  <a:lnTo>
                    <a:pt x="3535756" y="683996"/>
                  </a:lnTo>
                  <a:lnTo>
                    <a:pt x="4136999" y="683996"/>
                  </a:lnTo>
                  <a:lnTo>
                    <a:pt x="4136999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331732" y="432002"/>
              <a:ext cx="565785" cy="9360535"/>
            </a:xfrm>
            <a:custGeom>
              <a:avLst/>
              <a:gdLst/>
              <a:ahLst/>
              <a:cxnLst/>
              <a:rect l="l" t="t" r="r" b="b"/>
              <a:pathLst>
                <a:path w="565785" h="9360535">
                  <a:moveTo>
                    <a:pt x="565251" y="8064005"/>
                  </a:moveTo>
                  <a:lnTo>
                    <a:pt x="0" y="8064005"/>
                  </a:lnTo>
                  <a:lnTo>
                    <a:pt x="0" y="9360002"/>
                  </a:lnTo>
                  <a:lnTo>
                    <a:pt x="565251" y="9360002"/>
                  </a:lnTo>
                  <a:lnTo>
                    <a:pt x="565251" y="8064005"/>
                  </a:lnTo>
                  <a:close/>
                </a:path>
                <a:path w="565785" h="9360535">
                  <a:moveTo>
                    <a:pt x="565251" y="0"/>
                  </a:moveTo>
                  <a:lnTo>
                    <a:pt x="0" y="0"/>
                  </a:lnTo>
                  <a:lnTo>
                    <a:pt x="0" y="1612798"/>
                  </a:lnTo>
                  <a:lnTo>
                    <a:pt x="0" y="8063992"/>
                  </a:lnTo>
                  <a:lnTo>
                    <a:pt x="565251" y="8063992"/>
                  </a:lnTo>
                  <a:lnTo>
                    <a:pt x="565251" y="1612798"/>
                  </a:lnTo>
                  <a:lnTo>
                    <a:pt x="565251" y="0"/>
                  </a:lnTo>
                  <a:close/>
                </a:path>
              </a:pathLst>
            </a:custGeom>
            <a:solidFill>
              <a:srgbClr val="3777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301390" y="432002"/>
              <a:ext cx="3167380" cy="9360535"/>
            </a:xfrm>
            <a:custGeom>
              <a:avLst/>
              <a:gdLst/>
              <a:ahLst/>
              <a:cxnLst/>
              <a:rect l="l" t="t" r="r" b="b"/>
              <a:pathLst>
                <a:path w="3167379" h="9360535">
                  <a:moveTo>
                    <a:pt x="404406" y="8064005"/>
                  </a:moveTo>
                  <a:lnTo>
                    <a:pt x="0" y="8064005"/>
                  </a:lnTo>
                  <a:lnTo>
                    <a:pt x="0" y="9360002"/>
                  </a:lnTo>
                  <a:lnTo>
                    <a:pt x="404406" y="9360002"/>
                  </a:lnTo>
                  <a:lnTo>
                    <a:pt x="404406" y="8064005"/>
                  </a:lnTo>
                  <a:close/>
                </a:path>
                <a:path w="3167379" h="9360535">
                  <a:moveTo>
                    <a:pt x="404406" y="0"/>
                  </a:moveTo>
                  <a:lnTo>
                    <a:pt x="0" y="0"/>
                  </a:lnTo>
                  <a:lnTo>
                    <a:pt x="0" y="1612798"/>
                  </a:lnTo>
                  <a:lnTo>
                    <a:pt x="0" y="8063992"/>
                  </a:lnTo>
                  <a:lnTo>
                    <a:pt x="404406" y="8063992"/>
                  </a:lnTo>
                  <a:lnTo>
                    <a:pt x="404406" y="1612798"/>
                  </a:lnTo>
                  <a:lnTo>
                    <a:pt x="404406" y="0"/>
                  </a:lnTo>
                  <a:close/>
                </a:path>
                <a:path w="3167379" h="9360535">
                  <a:moveTo>
                    <a:pt x="1175105" y="8064005"/>
                  </a:moveTo>
                  <a:lnTo>
                    <a:pt x="789749" y="8064005"/>
                  </a:lnTo>
                  <a:lnTo>
                    <a:pt x="789749" y="9360002"/>
                  </a:lnTo>
                  <a:lnTo>
                    <a:pt x="1175105" y="9360002"/>
                  </a:lnTo>
                  <a:lnTo>
                    <a:pt x="1175105" y="8064005"/>
                  </a:lnTo>
                  <a:close/>
                </a:path>
                <a:path w="3167379" h="9360535">
                  <a:moveTo>
                    <a:pt x="1175105" y="0"/>
                  </a:moveTo>
                  <a:lnTo>
                    <a:pt x="789749" y="0"/>
                  </a:lnTo>
                  <a:lnTo>
                    <a:pt x="789749" y="1612798"/>
                  </a:lnTo>
                  <a:lnTo>
                    <a:pt x="789749" y="8063992"/>
                  </a:lnTo>
                  <a:lnTo>
                    <a:pt x="1175105" y="8063992"/>
                  </a:lnTo>
                  <a:lnTo>
                    <a:pt x="1175105" y="1612798"/>
                  </a:lnTo>
                  <a:lnTo>
                    <a:pt x="1175105" y="0"/>
                  </a:lnTo>
                  <a:close/>
                </a:path>
                <a:path w="3167379" h="9360535">
                  <a:moveTo>
                    <a:pt x="1964855" y="8064005"/>
                  </a:moveTo>
                  <a:lnTo>
                    <a:pt x="1560449" y="8064005"/>
                  </a:lnTo>
                  <a:lnTo>
                    <a:pt x="1560449" y="9360002"/>
                  </a:lnTo>
                  <a:lnTo>
                    <a:pt x="1964855" y="9360002"/>
                  </a:lnTo>
                  <a:lnTo>
                    <a:pt x="1964855" y="8064005"/>
                  </a:lnTo>
                  <a:close/>
                </a:path>
                <a:path w="3167379" h="9360535">
                  <a:moveTo>
                    <a:pt x="1964855" y="0"/>
                  </a:moveTo>
                  <a:lnTo>
                    <a:pt x="1560449" y="0"/>
                  </a:lnTo>
                  <a:lnTo>
                    <a:pt x="1560449" y="1612798"/>
                  </a:lnTo>
                  <a:lnTo>
                    <a:pt x="1560449" y="8063992"/>
                  </a:lnTo>
                  <a:lnTo>
                    <a:pt x="1964855" y="8063992"/>
                  </a:lnTo>
                  <a:lnTo>
                    <a:pt x="1964855" y="1612798"/>
                  </a:lnTo>
                  <a:lnTo>
                    <a:pt x="1964855" y="0"/>
                  </a:lnTo>
                  <a:close/>
                </a:path>
                <a:path w="3167379" h="9360535">
                  <a:moveTo>
                    <a:pt x="3167342" y="8064005"/>
                  </a:moveTo>
                  <a:lnTo>
                    <a:pt x="2566098" y="8064005"/>
                  </a:lnTo>
                  <a:lnTo>
                    <a:pt x="2566098" y="9360002"/>
                  </a:lnTo>
                  <a:lnTo>
                    <a:pt x="3167342" y="9360002"/>
                  </a:lnTo>
                  <a:lnTo>
                    <a:pt x="3167342" y="8064005"/>
                  </a:lnTo>
                  <a:close/>
                </a:path>
                <a:path w="3167379" h="9360535">
                  <a:moveTo>
                    <a:pt x="3167342" y="0"/>
                  </a:moveTo>
                  <a:lnTo>
                    <a:pt x="2566098" y="0"/>
                  </a:lnTo>
                  <a:lnTo>
                    <a:pt x="2566098" y="1612798"/>
                  </a:lnTo>
                  <a:lnTo>
                    <a:pt x="2566098" y="8063992"/>
                  </a:lnTo>
                  <a:lnTo>
                    <a:pt x="3167342" y="8063992"/>
                  </a:lnTo>
                  <a:lnTo>
                    <a:pt x="3167342" y="1612798"/>
                  </a:lnTo>
                  <a:lnTo>
                    <a:pt x="3167342" y="0"/>
                  </a:lnTo>
                  <a:close/>
                </a:path>
              </a:pathLst>
            </a:custGeom>
            <a:solidFill>
              <a:srgbClr val="DCDD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336498" y="9792002"/>
              <a:ext cx="556260" cy="0"/>
            </a:xfrm>
            <a:custGeom>
              <a:avLst/>
              <a:gdLst/>
              <a:ahLst/>
              <a:cxnLst/>
              <a:rect l="l" t="t" r="r" b="b"/>
              <a:pathLst>
                <a:path w="556260">
                  <a:moveTo>
                    <a:pt x="555726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336498" y="8496002"/>
              <a:ext cx="556260" cy="0"/>
            </a:xfrm>
            <a:custGeom>
              <a:avLst/>
              <a:gdLst/>
              <a:ahLst/>
              <a:cxnLst/>
              <a:rect l="l" t="t" r="r" b="b"/>
              <a:pathLst>
                <a:path w="556260">
                  <a:moveTo>
                    <a:pt x="555726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336498" y="6883203"/>
              <a:ext cx="556260" cy="0"/>
            </a:xfrm>
            <a:custGeom>
              <a:avLst/>
              <a:gdLst/>
              <a:ahLst/>
              <a:cxnLst/>
              <a:rect l="l" t="t" r="r" b="b"/>
              <a:pathLst>
                <a:path w="556260">
                  <a:moveTo>
                    <a:pt x="555726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301387" y="9792006"/>
              <a:ext cx="0" cy="684530"/>
            </a:xfrm>
            <a:custGeom>
              <a:avLst/>
              <a:gdLst/>
              <a:ahLst/>
              <a:cxnLst/>
              <a:rect l="l" t="t" r="r" b="b"/>
              <a:pathLst>
                <a:path h="684529">
                  <a:moveTo>
                    <a:pt x="0" y="683996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867487" y="9792006"/>
              <a:ext cx="0" cy="684530"/>
            </a:xfrm>
            <a:custGeom>
              <a:avLst/>
              <a:gdLst/>
              <a:ahLst/>
              <a:cxnLst/>
              <a:rect l="l" t="t" r="r" b="b"/>
              <a:pathLst>
                <a:path h="684529">
                  <a:moveTo>
                    <a:pt x="0" y="683996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901744" y="8496002"/>
              <a:ext cx="394970" cy="0"/>
            </a:xfrm>
            <a:custGeom>
              <a:avLst/>
              <a:gdLst/>
              <a:ahLst/>
              <a:cxnLst/>
              <a:rect l="l" t="t" r="r" b="b"/>
              <a:pathLst>
                <a:path w="394970">
                  <a:moveTo>
                    <a:pt x="394881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901744" y="6883203"/>
              <a:ext cx="394970" cy="0"/>
            </a:xfrm>
            <a:custGeom>
              <a:avLst/>
              <a:gdLst/>
              <a:ahLst/>
              <a:cxnLst/>
              <a:rect l="l" t="t" r="r" b="b"/>
              <a:pathLst>
                <a:path w="394970">
                  <a:moveTo>
                    <a:pt x="394881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901744" y="5270402"/>
              <a:ext cx="394970" cy="0"/>
            </a:xfrm>
            <a:custGeom>
              <a:avLst/>
              <a:gdLst/>
              <a:ahLst/>
              <a:cxnLst/>
              <a:rect l="l" t="t" r="r" b="b"/>
              <a:pathLst>
                <a:path w="394970">
                  <a:moveTo>
                    <a:pt x="394881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901744" y="3657602"/>
              <a:ext cx="394970" cy="0"/>
            </a:xfrm>
            <a:custGeom>
              <a:avLst/>
              <a:gdLst/>
              <a:ahLst/>
              <a:cxnLst/>
              <a:rect l="l" t="t" r="r" b="b"/>
              <a:pathLst>
                <a:path w="394970">
                  <a:moveTo>
                    <a:pt x="394881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901744" y="2044801"/>
              <a:ext cx="394970" cy="0"/>
            </a:xfrm>
            <a:custGeom>
              <a:avLst/>
              <a:gdLst/>
              <a:ahLst/>
              <a:cxnLst/>
              <a:rect l="l" t="t" r="r" b="b"/>
              <a:pathLst>
                <a:path w="394970">
                  <a:moveTo>
                    <a:pt x="394881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901744" y="432003"/>
              <a:ext cx="394970" cy="0"/>
            </a:xfrm>
            <a:custGeom>
              <a:avLst/>
              <a:gdLst/>
              <a:ahLst/>
              <a:cxnLst/>
              <a:rect l="l" t="t" r="r" b="b"/>
              <a:pathLst>
                <a:path w="394970">
                  <a:moveTo>
                    <a:pt x="394881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301387" y="8496005"/>
              <a:ext cx="0" cy="1296035"/>
            </a:xfrm>
            <a:custGeom>
              <a:avLst/>
              <a:gdLst/>
              <a:ahLst/>
              <a:cxnLst/>
              <a:rect l="l" t="t" r="r" b="b"/>
              <a:pathLst>
                <a:path h="1296034">
                  <a:moveTo>
                    <a:pt x="0" y="1295996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3301387" y="6883204"/>
              <a:ext cx="0" cy="1612900"/>
            </a:xfrm>
            <a:custGeom>
              <a:avLst/>
              <a:gdLst/>
              <a:ahLst/>
              <a:cxnLst/>
              <a:rect l="l" t="t" r="r" b="b"/>
              <a:pathLst>
                <a:path h="1612900">
                  <a:moveTo>
                    <a:pt x="0" y="1612798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3306143" y="8496002"/>
              <a:ext cx="394970" cy="0"/>
            </a:xfrm>
            <a:custGeom>
              <a:avLst/>
              <a:gdLst/>
              <a:ahLst/>
              <a:cxnLst/>
              <a:rect l="l" t="t" r="r" b="b"/>
              <a:pathLst>
                <a:path w="394970">
                  <a:moveTo>
                    <a:pt x="394881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3301387" y="5270404"/>
              <a:ext cx="0" cy="1612900"/>
            </a:xfrm>
            <a:custGeom>
              <a:avLst/>
              <a:gdLst/>
              <a:ahLst/>
              <a:cxnLst/>
              <a:rect l="l" t="t" r="r" b="b"/>
              <a:pathLst>
                <a:path h="1612900">
                  <a:moveTo>
                    <a:pt x="0" y="1612798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3306143" y="6883203"/>
              <a:ext cx="394970" cy="0"/>
            </a:xfrm>
            <a:custGeom>
              <a:avLst/>
              <a:gdLst/>
              <a:ahLst/>
              <a:cxnLst/>
              <a:rect l="l" t="t" r="r" b="b"/>
              <a:pathLst>
                <a:path w="394970">
                  <a:moveTo>
                    <a:pt x="394881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3301387" y="3657603"/>
              <a:ext cx="0" cy="1612900"/>
            </a:xfrm>
            <a:custGeom>
              <a:avLst/>
              <a:gdLst/>
              <a:ahLst/>
              <a:cxnLst/>
              <a:rect l="l" t="t" r="r" b="b"/>
              <a:pathLst>
                <a:path h="1612900">
                  <a:moveTo>
                    <a:pt x="0" y="1612798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3306143" y="5270402"/>
              <a:ext cx="394970" cy="0"/>
            </a:xfrm>
            <a:custGeom>
              <a:avLst/>
              <a:gdLst/>
              <a:ahLst/>
              <a:cxnLst/>
              <a:rect l="l" t="t" r="r" b="b"/>
              <a:pathLst>
                <a:path w="394970">
                  <a:moveTo>
                    <a:pt x="394881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3301387" y="2044804"/>
              <a:ext cx="0" cy="1612900"/>
            </a:xfrm>
            <a:custGeom>
              <a:avLst/>
              <a:gdLst/>
              <a:ahLst/>
              <a:cxnLst/>
              <a:rect l="l" t="t" r="r" b="b"/>
              <a:pathLst>
                <a:path h="1612900">
                  <a:moveTo>
                    <a:pt x="0" y="1612798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3306143" y="3657602"/>
              <a:ext cx="394970" cy="0"/>
            </a:xfrm>
            <a:custGeom>
              <a:avLst/>
              <a:gdLst/>
              <a:ahLst/>
              <a:cxnLst/>
              <a:rect l="l" t="t" r="r" b="b"/>
              <a:pathLst>
                <a:path w="394970">
                  <a:moveTo>
                    <a:pt x="394881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3301387" y="427240"/>
              <a:ext cx="0" cy="1617980"/>
            </a:xfrm>
            <a:custGeom>
              <a:avLst/>
              <a:gdLst/>
              <a:ahLst/>
              <a:cxnLst/>
              <a:rect l="l" t="t" r="r" b="b"/>
              <a:pathLst>
                <a:path h="1617980">
                  <a:moveTo>
                    <a:pt x="0" y="161756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3306143" y="2044801"/>
              <a:ext cx="394970" cy="0"/>
            </a:xfrm>
            <a:custGeom>
              <a:avLst/>
              <a:gdLst/>
              <a:ahLst/>
              <a:cxnLst/>
              <a:rect l="l" t="t" r="r" b="b"/>
              <a:pathLst>
                <a:path w="394970">
                  <a:moveTo>
                    <a:pt x="394881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3306143" y="432003"/>
              <a:ext cx="394970" cy="0"/>
            </a:xfrm>
            <a:custGeom>
              <a:avLst/>
              <a:gdLst/>
              <a:ahLst/>
              <a:cxnLst/>
              <a:rect l="l" t="t" r="r" b="b"/>
              <a:pathLst>
                <a:path w="394970">
                  <a:moveTo>
                    <a:pt x="394881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3710556" y="8496002"/>
              <a:ext cx="375920" cy="0"/>
            </a:xfrm>
            <a:custGeom>
              <a:avLst/>
              <a:gdLst/>
              <a:ahLst/>
              <a:cxnLst/>
              <a:rect l="l" t="t" r="r" b="b"/>
              <a:pathLst>
                <a:path w="375920">
                  <a:moveTo>
                    <a:pt x="375818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3710556" y="6883203"/>
              <a:ext cx="375920" cy="0"/>
            </a:xfrm>
            <a:custGeom>
              <a:avLst/>
              <a:gdLst/>
              <a:ahLst/>
              <a:cxnLst/>
              <a:rect l="l" t="t" r="r" b="b"/>
              <a:pathLst>
                <a:path w="375920">
                  <a:moveTo>
                    <a:pt x="375818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3710556" y="5270402"/>
              <a:ext cx="375920" cy="0"/>
            </a:xfrm>
            <a:custGeom>
              <a:avLst/>
              <a:gdLst/>
              <a:ahLst/>
              <a:cxnLst/>
              <a:rect l="l" t="t" r="r" b="b"/>
              <a:pathLst>
                <a:path w="375920">
                  <a:moveTo>
                    <a:pt x="375818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3710556" y="3657602"/>
              <a:ext cx="375920" cy="0"/>
            </a:xfrm>
            <a:custGeom>
              <a:avLst/>
              <a:gdLst/>
              <a:ahLst/>
              <a:cxnLst/>
              <a:rect l="l" t="t" r="r" b="b"/>
              <a:pathLst>
                <a:path w="375920">
                  <a:moveTo>
                    <a:pt x="375818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3710556" y="2044801"/>
              <a:ext cx="375920" cy="0"/>
            </a:xfrm>
            <a:custGeom>
              <a:avLst/>
              <a:gdLst/>
              <a:ahLst/>
              <a:cxnLst/>
              <a:rect l="l" t="t" r="r" b="b"/>
              <a:pathLst>
                <a:path w="375920">
                  <a:moveTo>
                    <a:pt x="375818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3710556" y="432003"/>
              <a:ext cx="375920" cy="0"/>
            </a:xfrm>
            <a:custGeom>
              <a:avLst/>
              <a:gdLst/>
              <a:ahLst/>
              <a:cxnLst/>
              <a:rect l="l" t="t" r="r" b="b"/>
              <a:pathLst>
                <a:path w="375920">
                  <a:moveTo>
                    <a:pt x="375818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4095893" y="8496002"/>
              <a:ext cx="375920" cy="0"/>
            </a:xfrm>
            <a:custGeom>
              <a:avLst/>
              <a:gdLst/>
              <a:ahLst/>
              <a:cxnLst/>
              <a:rect l="l" t="t" r="r" b="b"/>
              <a:pathLst>
                <a:path w="375920">
                  <a:moveTo>
                    <a:pt x="375831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4095893" y="6883203"/>
              <a:ext cx="375920" cy="0"/>
            </a:xfrm>
            <a:custGeom>
              <a:avLst/>
              <a:gdLst/>
              <a:ahLst/>
              <a:cxnLst/>
              <a:rect l="l" t="t" r="r" b="b"/>
              <a:pathLst>
                <a:path w="375920">
                  <a:moveTo>
                    <a:pt x="375831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4095893" y="5270402"/>
              <a:ext cx="375920" cy="0"/>
            </a:xfrm>
            <a:custGeom>
              <a:avLst/>
              <a:gdLst/>
              <a:ahLst/>
              <a:cxnLst/>
              <a:rect l="l" t="t" r="r" b="b"/>
              <a:pathLst>
                <a:path w="375920">
                  <a:moveTo>
                    <a:pt x="375831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4095893" y="3657602"/>
              <a:ext cx="375920" cy="0"/>
            </a:xfrm>
            <a:custGeom>
              <a:avLst/>
              <a:gdLst/>
              <a:ahLst/>
              <a:cxnLst/>
              <a:rect l="l" t="t" r="r" b="b"/>
              <a:pathLst>
                <a:path w="375920">
                  <a:moveTo>
                    <a:pt x="375831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4095893" y="2044801"/>
              <a:ext cx="375920" cy="0"/>
            </a:xfrm>
            <a:custGeom>
              <a:avLst/>
              <a:gdLst/>
              <a:ahLst/>
              <a:cxnLst/>
              <a:rect l="l" t="t" r="r" b="b"/>
              <a:pathLst>
                <a:path w="375920">
                  <a:moveTo>
                    <a:pt x="375831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4095893" y="432003"/>
              <a:ext cx="375920" cy="0"/>
            </a:xfrm>
            <a:custGeom>
              <a:avLst/>
              <a:gdLst/>
              <a:ahLst/>
              <a:cxnLst/>
              <a:rect l="l" t="t" r="r" b="b"/>
              <a:pathLst>
                <a:path w="375920">
                  <a:moveTo>
                    <a:pt x="375831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4481255" y="8496002"/>
              <a:ext cx="375920" cy="0"/>
            </a:xfrm>
            <a:custGeom>
              <a:avLst/>
              <a:gdLst/>
              <a:ahLst/>
              <a:cxnLst/>
              <a:rect l="l" t="t" r="r" b="b"/>
              <a:pathLst>
                <a:path w="375920">
                  <a:moveTo>
                    <a:pt x="375818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4481255" y="6883203"/>
              <a:ext cx="375920" cy="0"/>
            </a:xfrm>
            <a:custGeom>
              <a:avLst/>
              <a:gdLst/>
              <a:ahLst/>
              <a:cxnLst/>
              <a:rect l="l" t="t" r="r" b="b"/>
              <a:pathLst>
                <a:path w="375920">
                  <a:moveTo>
                    <a:pt x="375818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4481255" y="5270402"/>
              <a:ext cx="375920" cy="0"/>
            </a:xfrm>
            <a:custGeom>
              <a:avLst/>
              <a:gdLst/>
              <a:ahLst/>
              <a:cxnLst/>
              <a:rect l="l" t="t" r="r" b="b"/>
              <a:pathLst>
                <a:path w="375920">
                  <a:moveTo>
                    <a:pt x="375818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4481255" y="3657602"/>
              <a:ext cx="375920" cy="0"/>
            </a:xfrm>
            <a:custGeom>
              <a:avLst/>
              <a:gdLst/>
              <a:ahLst/>
              <a:cxnLst/>
              <a:rect l="l" t="t" r="r" b="b"/>
              <a:pathLst>
                <a:path w="375920">
                  <a:moveTo>
                    <a:pt x="375818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4481255" y="2044801"/>
              <a:ext cx="375920" cy="0"/>
            </a:xfrm>
            <a:custGeom>
              <a:avLst/>
              <a:gdLst/>
              <a:ahLst/>
              <a:cxnLst/>
              <a:rect l="l" t="t" r="r" b="b"/>
              <a:pathLst>
                <a:path w="375920">
                  <a:moveTo>
                    <a:pt x="375818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4481255" y="432003"/>
              <a:ext cx="375920" cy="0"/>
            </a:xfrm>
            <a:custGeom>
              <a:avLst/>
              <a:gdLst/>
              <a:ahLst/>
              <a:cxnLst/>
              <a:rect l="l" t="t" r="r" b="b"/>
              <a:pathLst>
                <a:path w="375920">
                  <a:moveTo>
                    <a:pt x="375818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4866594" y="8496002"/>
              <a:ext cx="394970" cy="0"/>
            </a:xfrm>
            <a:custGeom>
              <a:avLst/>
              <a:gdLst/>
              <a:ahLst/>
              <a:cxnLst/>
              <a:rect l="l" t="t" r="r" b="b"/>
              <a:pathLst>
                <a:path w="394970">
                  <a:moveTo>
                    <a:pt x="394881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4866594" y="6883203"/>
              <a:ext cx="394970" cy="0"/>
            </a:xfrm>
            <a:custGeom>
              <a:avLst/>
              <a:gdLst/>
              <a:ahLst/>
              <a:cxnLst/>
              <a:rect l="l" t="t" r="r" b="b"/>
              <a:pathLst>
                <a:path w="394970">
                  <a:moveTo>
                    <a:pt x="394881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4866594" y="5270402"/>
              <a:ext cx="394970" cy="0"/>
            </a:xfrm>
            <a:custGeom>
              <a:avLst/>
              <a:gdLst/>
              <a:ahLst/>
              <a:cxnLst/>
              <a:rect l="l" t="t" r="r" b="b"/>
              <a:pathLst>
                <a:path w="394970">
                  <a:moveTo>
                    <a:pt x="394881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4866594" y="3657602"/>
              <a:ext cx="394970" cy="0"/>
            </a:xfrm>
            <a:custGeom>
              <a:avLst/>
              <a:gdLst/>
              <a:ahLst/>
              <a:cxnLst/>
              <a:rect l="l" t="t" r="r" b="b"/>
              <a:pathLst>
                <a:path w="394970">
                  <a:moveTo>
                    <a:pt x="394881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4866594" y="2044801"/>
              <a:ext cx="394970" cy="0"/>
            </a:xfrm>
            <a:custGeom>
              <a:avLst/>
              <a:gdLst/>
              <a:ahLst/>
              <a:cxnLst/>
              <a:rect l="l" t="t" r="r" b="b"/>
              <a:pathLst>
                <a:path w="394970">
                  <a:moveTo>
                    <a:pt x="394881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4866594" y="432003"/>
              <a:ext cx="394970" cy="0"/>
            </a:xfrm>
            <a:custGeom>
              <a:avLst/>
              <a:gdLst/>
              <a:ahLst/>
              <a:cxnLst/>
              <a:rect l="l" t="t" r="r" b="b"/>
              <a:pathLst>
                <a:path w="394970">
                  <a:moveTo>
                    <a:pt x="394881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5270993" y="8496002"/>
              <a:ext cx="591820" cy="0"/>
            </a:xfrm>
            <a:custGeom>
              <a:avLst/>
              <a:gdLst/>
              <a:ahLst/>
              <a:cxnLst/>
              <a:rect l="l" t="t" r="r" b="b"/>
              <a:pathLst>
                <a:path w="591820">
                  <a:moveTo>
                    <a:pt x="591731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5270993" y="6883203"/>
              <a:ext cx="591820" cy="0"/>
            </a:xfrm>
            <a:custGeom>
              <a:avLst/>
              <a:gdLst/>
              <a:ahLst/>
              <a:cxnLst/>
              <a:rect l="l" t="t" r="r" b="b"/>
              <a:pathLst>
                <a:path w="591820">
                  <a:moveTo>
                    <a:pt x="591731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5270993" y="5270402"/>
              <a:ext cx="591820" cy="0"/>
            </a:xfrm>
            <a:custGeom>
              <a:avLst/>
              <a:gdLst/>
              <a:ahLst/>
              <a:cxnLst/>
              <a:rect l="l" t="t" r="r" b="b"/>
              <a:pathLst>
                <a:path w="591820">
                  <a:moveTo>
                    <a:pt x="591731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5270993" y="3657602"/>
              <a:ext cx="591820" cy="0"/>
            </a:xfrm>
            <a:custGeom>
              <a:avLst/>
              <a:gdLst/>
              <a:ahLst/>
              <a:cxnLst/>
              <a:rect l="l" t="t" r="r" b="b"/>
              <a:pathLst>
                <a:path w="591820">
                  <a:moveTo>
                    <a:pt x="591731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5270993" y="2044801"/>
              <a:ext cx="591820" cy="0"/>
            </a:xfrm>
            <a:custGeom>
              <a:avLst/>
              <a:gdLst/>
              <a:ahLst/>
              <a:cxnLst/>
              <a:rect l="l" t="t" r="r" b="b"/>
              <a:pathLst>
                <a:path w="591820">
                  <a:moveTo>
                    <a:pt x="591731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5270993" y="432003"/>
              <a:ext cx="591820" cy="0"/>
            </a:xfrm>
            <a:custGeom>
              <a:avLst/>
              <a:gdLst/>
              <a:ahLst/>
              <a:cxnLst/>
              <a:rect l="l" t="t" r="r" b="b"/>
              <a:pathLst>
                <a:path w="591820">
                  <a:moveTo>
                    <a:pt x="591731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5867487" y="8496005"/>
              <a:ext cx="0" cy="1296035"/>
            </a:xfrm>
            <a:custGeom>
              <a:avLst/>
              <a:gdLst/>
              <a:ahLst/>
              <a:cxnLst/>
              <a:rect l="l" t="t" r="r" b="b"/>
              <a:pathLst>
                <a:path h="1296034">
                  <a:moveTo>
                    <a:pt x="0" y="1295996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5867487" y="6883204"/>
              <a:ext cx="0" cy="1612900"/>
            </a:xfrm>
            <a:custGeom>
              <a:avLst/>
              <a:gdLst/>
              <a:ahLst/>
              <a:cxnLst/>
              <a:rect l="l" t="t" r="r" b="b"/>
              <a:pathLst>
                <a:path h="1612900">
                  <a:moveTo>
                    <a:pt x="0" y="1612798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5872256" y="8496002"/>
              <a:ext cx="591820" cy="0"/>
            </a:xfrm>
            <a:custGeom>
              <a:avLst/>
              <a:gdLst/>
              <a:ahLst/>
              <a:cxnLst/>
              <a:rect l="l" t="t" r="r" b="b"/>
              <a:pathLst>
                <a:path w="591820">
                  <a:moveTo>
                    <a:pt x="591718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5867487" y="5270404"/>
              <a:ext cx="0" cy="1612900"/>
            </a:xfrm>
            <a:custGeom>
              <a:avLst/>
              <a:gdLst/>
              <a:ahLst/>
              <a:cxnLst/>
              <a:rect l="l" t="t" r="r" b="b"/>
              <a:pathLst>
                <a:path h="1612900">
                  <a:moveTo>
                    <a:pt x="0" y="1612798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5872256" y="6883203"/>
              <a:ext cx="591820" cy="0"/>
            </a:xfrm>
            <a:custGeom>
              <a:avLst/>
              <a:gdLst/>
              <a:ahLst/>
              <a:cxnLst/>
              <a:rect l="l" t="t" r="r" b="b"/>
              <a:pathLst>
                <a:path w="591820">
                  <a:moveTo>
                    <a:pt x="591718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5867487" y="3657603"/>
              <a:ext cx="0" cy="1612900"/>
            </a:xfrm>
            <a:custGeom>
              <a:avLst/>
              <a:gdLst/>
              <a:ahLst/>
              <a:cxnLst/>
              <a:rect l="l" t="t" r="r" b="b"/>
              <a:pathLst>
                <a:path h="1612900">
                  <a:moveTo>
                    <a:pt x="0" y="1612798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5872256" y="5270402"/>
              <a:ext cx="591820" cy="0"/>
            </a:xfrm>
            <a:custGeom>
              <a:avLst/>
              <a:gdLst/>
              <a:ahLst/>
              <a:cxnLst/>
              <a:rect l="l" t="t" r="r" b="b"/>
              <a:pathLst>
                <a:path w="591820">
                  <a:moveTo>
                    <a:pt x="591718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5867487" y="2044804"/>
              <a:ext cx="0" cy="1612900"/>
            </a:xfrm>
            <a:custGeom>
              <a:avLst/>
              <a:gdLst/>
              <a:ahLst/>
              <a:cxnLst/>
              <a:rect l="l" t="t" r="r" b="b"/>
              <a:pathLst>
                <a:path h="1612900">
                  <a:moveTo>
                    <a:pt x="0" y="1612798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5872256" y="3657602"/>
              <a:ext cx="591820" cy="0"/>
            </a:xfrm>
            <a:custGeom>
              <a:avLst/>
              <a:gdLst/>
              <a:ahLst/>
              <a:cxnLst/>
              <a:rect l="l" t="t" r="r" b="b"/>
              <a:pathLst>
                <a:path w="591820">
                  <a:moveTo>
                    <a:pt x="591718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5867487" y="427240"/>
              <a:ext cx="0" cy="1617980"/>
            </a:xfrm>
            <a:custGeom>
              <a:avLst/>
              <a:gdLst/>
              <a:ahLst/>
              <a:cxnLst/>
              <a:rect l="l" t="t" r="r" b="b"/>
              <a:pathLst>
                <a:path h="1617980">
                  <a:moveTo>
                    <a:pt x="0" y="161756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5872256" y="2044801"/>
              <a:ext cx="591820" cy="0"/>
            </a:xfrm>
            <a:custGeom>
              <a:avLst/>
              <a:gdLst/>
              <a:ahLst/>
              <a:cxnLst/>
              <a:rect l="l" t="t" r="r" b="b"/>
              <a:pathLst>
                <a:path w="591820">
                  <a:moveTo>
                    <a:pt x="591718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5872256" y="432003"/>
              <a:ext cx="591820" cy="0"/>
            </a:xfrm>
            <a:custGeom>
              <a:avLst/>
              <a:gdLst/>
              <a:ahLst/>
              <a:cxnLst/>
              <a:rect l="l" t="t" r="r" b="b"/>
              <a:pathLst>
                <a:path w="591820">
                  <a:moveTo>
                    <a:pt x="591718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2331737" y="8496005"/>
              <a:ext cx="0" cy="1296035"/>
            </a:xfrm>
            <a:custGeom>
              <a:avLst/>
              <a:gdLst/>
              <a:ahLst/>
              <a:cxnLst/>
              <a:rect l="l" t="t" r="r" b="b"/>
              <a:pathLst>
                <a:path h="1296034">
                  <a:moveTo>
                    <a:pt x="0" y="1295996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3777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2331737" y="6883204"/>
              <a:ext cx="0" cy="1612900"/>
            </a:xfrm>
            <a:custGeom>
              <a:avLst/>
              <a:gdLst/>
              <a:ahLst/>
              <a:cxnLst/>
              <a:rect l="l" t="t" r="r" b="b"/>
              <a:pathLst>
                <a:path h="1612900">
                  <a:moveTo>
                    <a:pt x="0" y="1612798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3777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2331737" y="5270404"/>
              <a:ext cx="0" cy="1612900"/>
            </a:xfrm>
            <a:custGeom>
              <a:avLst/>
              <a:gdLst/>
              <a:ahLst/>
              <a:cxnLst/>
              <a:rect l="l" t="t" r="r" b="b"/>
              <a:pathLst>
                <a:path h="1612900">
                  <a:moveTo>
                    <a:pt x="0" y="1612798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3777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2331737" y="3657603"/>
              <a:ext cx="0" cy="1612900"/>
            </a:xfrm>
            <a:custGeom>
              <a:avLst/>
              <a:gdLst/>
              <a:ahLst/>
              <a:cxnLst/>
              <a:rect l="l" t="t" r="r" b="b"/>
              <a:pathLst>
                <a:path h="1612900">
                  <a:moveTo>
                    <a:pt x="0" y="1612798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3777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2331737" y="2044804"/>
              <a:ext cx="0" cy="1612900"/>
            </a:xfrm>
            <a:custGeom>
              <a:avLst/>
              <a:gdLst/>
              <a:ahLst/>
              <a:cxnLst/>
              <a:rect l="l" t="t" r="r" b="b"/>
              <a:pathLst>
                <a:path h="1612900">
                  <a:moveTo>
                    <a:pt x="0" y="1612798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3777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2331737" y="427240"/>
              <a:ext cx="0" cy="1617980"/>
            </a:xfrm>
            <a:custGeom>
              <a:avLst/>
              <a:gdLst/>
              <a:ahLst/>
              <a:cxnLst/>
              <a:rect l="l" t="t" r="r" b="b"/>
              <a:pathLst>
                <a:path h="1617980">
                  <a:moveTo>
                    <a:pt x="0" y="161756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3777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2336498" y="432003"/>
              <a:ext cx="556260" cy="0"/>
            </a:xfrm>
            <a:custGeom>
              <a:avLst/>
              <a:gdLst/>
              <a:ahLst/>
              <a:cxnLst/>
              <a:rect l="l" t="t" r="r" b="b"/>
              <a:pathLst>
                <a:path w="556260">
                  <a:moveTo>
                    <a:pt x="555726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3777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2896988" y="8496005"/>
              <a:ext cx="0" cy="1291590"/>
            </a:xfrm>
            <a:custGeom>
              <a:avLst/>
              <a:gdLst/>
              <a:ahLst/>
              <a:cxnLst/>
              <a:rect l="l" t="t" r="r" b="b"/>
              <a:pathLst>
                <a:path h="1291590">
                  <a:moveTo>
                    <a:pt x="0" y="1291234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3777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2896988" y="6883204"/>
              <a:ext cx="0" cy="1612900"/>
            </a:xfrm>
            <a:custGeom>
              <a:avLst/>
              <a:gdLst/>
              <a:ahLst/>
              <a:cxnLst/>
              <a:rect l="l" t="t" r="r" b="b"/>
              <a:pathLst>
                <a:path h="1612900">
                  <a:moveTo>
                    <a:pt x="0" y="1612798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3777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2896988" y="5270404"/>
              <a:ext cx="0" cy="1612900"/>
            </a:xfrm>
            <a:custGeom>
              <a:avLst/>
              <a:gdLst/>
              <a:ahLst/>
              <a:cxnLst/>
              <a:rect l="l" t="t" r="r" b="b"/>
              <a:pathLst>
                <a:path h="1612900">
                  <a:moveTo>
                    <a:pt x="0" y="1612798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3777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2896988" y="3657603"/>
              <a:ext cx="0" cy="1612900"/>
            </a:xfrm>
            <a:custGeom>
              <a:avLst/>
              <a:gdLst/>
              <a:ahLst/>
              <a:cxnLst/>
              <a:rect l="l" t="t" r="r" b="b"/>
              <a:pathLst>
                <a:path h="1612900">
                  <a:moveTo>
                    <a:pt x="0" y="1612798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3777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2896988" y="2044804"/>
              <a:ext cx="0" cy="1612900"/>
            </a:xfrm>
            <a:custGeom>
              <a:avLst/>
              <a:gdLst/>
              <a:ahLst/>
              <a:cxnLst/>
              <a:rect l="l" t="t" r="r" b="b"/>
              <a:pathLst>
                <a:path h="1612900">
                  <a:moveTo>
                    <a:pt x="0" y="1612798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3777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2896988" y="427240"/>
              <a:ext cx="0" cy="1617980"/>
            </a:xfrm>
            <a:custGeom>
              <a:avLst/>
              <a:gdLst/>
              <a:ahLst/>
              <a:cxnLst/>
              <a:rect l="l" t="t" r="r" b="b"/>
              <a:pathLst>
                <a:path h="1617980">
                  <a:moveTo>
                    <a:pt x="0" y="161756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3777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3705787" y="9792006"/>
              <a:ext cx="0" cy="684530"/>
            </a:xfrm>
            <a:custGeom>
              <a:avLst/>
              <a:gdLst/>
              <a:ahLst/>
              <a:cxnLst/>
              <a:rect l="l" t="t" r="r" b="b"/>
              <a:pathLst>
                <a:path h="684529">
                  <a:moveTo>
                    <a:pt x="0" y="683996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4091137" y="9792006"/>
              <a:ext cx="0" cy="684530"/>
            </a:xfrm>
            <a:custGeom>
              <a:avLst/>
              <a:gdLst/>
              <a:ahLst/>
              <a:cxnLst/>
              <a:rect l="l" t="t" r="r" b="b"/>
              <a:pathLst>
                <a:path h="684529">
                  <a:moveTo>
                    <a:pt x="0" y="683996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4476487" y="9792006"/>
              <a:ext cx="0" cy="684530"/>
            </a:xfrm>
            <a:custGeom>
              <a:avLst/>
              <a:gdLst/>
              <a:ahLst/>
              <a:cxnLst/>
              <a:rect l="l" t="t" r="r" b="b"/>
              <a:pathLst>
                <a:path h="684529">
                  <a:moveTo>
                    <a:pt x="0" y="683996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4861836" y="9792006"/>
              <a:ext cx="0" cy="684530"/>
            </a:xfrm>
            <a:custGeom>
              <a:avLst/>
              <a:gdLst/>
              <a:ahLst/>
              <a:cxnLst/>
              <a:rect l="l" t="t" r="r" b="b"/>
              <a:pathLst>
                <a:path h="684529">
                  <a:moveTo>
                    <a:pt x="0" y="683996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5266237" y="9792006"/>
              <a:ext cx="0" cy="684530"/>
            </a:xfrm>
            <a:custGeom>
              <a:avLst/>
              <a:gdLst/>
              <a:ahLst/>
              <a:cxnLst/>
              <a:rect l="l" t="t" r="r" b="b"/>
              <a:pathLst>
                <a:path h="684529">
                  <a:moveTo>
                    <a:pt x="0" y="683996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6468737" y="9792006"/>
              <a:ext cx="0" cy="684530"/>
            </a:xfrm>
            <a:custGeom>
              <a:avLst/>
              <a:gdLst/>
              <a:ahLst/>
              <a:cxnLst/>
              <a:rect l="l" t="t" r="r" b="b"/>
              <a:pathLst>
                <a:path h="684529">
                  <a:moveTo>
                    <a:pt x="0" y="683996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93"/>
            <p:cNvSpPr/>
            <p:nvPr/>
          </p:nvSpPr>
          <p:spPr>
            <a:xfrm>
              <a:off x="6468737" y="8496005"/>
              <a:ext cx="0" cy="1296035"/>
            </a:xfrm>
            <a:custGeom>
              <a:avLst/>
              <a:gdLst/>
              <a:ahLst/>
              <a:cxnLst/>
              <a:rect l="l" t="t" r="r" b="b"/>
              <a:pathLst>
                <a:path h="1296034">
                  <a:moveTo>
                    <a:pt x="0" y="1295996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94"/>
            <p:cNvSpPr/>
            <p:nvPr/>
          </p:nvSpPr>
          <p:spPr>
            <a:xfrm>
              <a:off x="6468737" y="6883204"/>
              <a:ext cx="0" cy="1612900"/>
            </a:xfrm>
            <a:custGeom>
              <a:avLst/>
              <a:gdLst/>
              <a:ahLst/>
              <a:cxnLst/>
              <a:rect l="l" t="t" r="r" b="b"/>
              <a:pathLst>
                <a:path h="1612900">
                  <a:moveTo>
                    <a:pt x="0" y="1612798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5"/>
            <p:cNvSpPr/>
            <p:nvPr/>
          </p:nvSpPr>
          <p:spPr>
            <a:xfrm>
              <a:off x="6468737" y="5270404"/>
              <a:ext cx="0" cy="1612900"/>
            </a:xfrm>
            <a:custGeom>
              <a:avLst/>
              <a:gdLst/>
              <a:ahLst/>
              <a:cxnLst/>
              <a:rect l="l" t="t" r="r" b="b"/>
              <a:pathLst>
                <a:path h="1612900">
                  <a:moveTo>
                    <a:pt x="0" y="1612798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96"/>
            <p:cNvSpPr/>
            <p:nvPr/>
          </p:nvSpPr>
          <p:spPr>
            <a:xfrm>
              <a:off x="6468737" y="3657603"/>
              <a:ext cx="0" cy="1612900"/>
            </a:xfrm>
            <a:custGeom>
              <a:avLst/>
              <a:gdLst/>
              <a:ahLst/>
              <a:cxnLst/>
              <a:rect l="l" t="t" r="r" b="b"/>
              <a:pathLst>
                <a:path h="1612900">
                  <a:moveTo>
                    <a:pt x="0" y="1612798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97"/>
            <p:cNvSpPr/>
            <p:nvPr/>
          </p:nvSpPr>
          <p:spPr>
            <a:xfrm>
              <a:off x="6468737" y="2044804"/>
              <a:ext cx="0" cy="1612900"/>
            </a:xfrm>
            <a:custGeom>
              <a:avLst/>
              <a:gdLst/>
              <a:ahLst/>
              <a:cxnLst/>
              <a:rect l="l" t="t" r="r" b="b"/>
              <a:pathLst>
                <a:path h="1612900">
                  <a:moveTo>
                    <a:pt x="0" y="1612798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98"/>
            <p:cNvSpPr/>
            <p:nvPr/>
          </p:nvSpPr>
          <p:spPr>
            <a:xfrm>
              <a:off x="6468737" y="427240"/>
              <a:ext cx="0" cy="1617980"/>
            </a:xfrm>
            <a:custGeom>
              <a:avLst/>
              <a:gdLst/>
              <a:ahLst/>
              <a:cxnLst/>
              <a:rect l="l" t="t" r="r" b="b"/>
              <a:pathLst>
                <a:path h="1617980">
                  <a:moveTo>
                    <a:pt x="0" y="161756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99"/>
            <p:cNvSpPr/>
            <p:nvPr/>
          </p:nvSpPr>
          <p:spPr>
            <a:xfrm>
              <a:off x="3705787" y="8496005"/>
              <a:ext cx="0" cy="1296035"/>
            </a:xfrm>
            <a:custGeom>
              <a:avLst/>
              <a:gdLst/>
              <a:ahLst/>
              <a:cxnLst/>
              <a:rect l="l" t="t" r="r" b="b"/>
              <a:pathLst>
                <a:path h="1296034">
                  <a:moveTo>
                    <a:pt x="0" y="1295996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100"/>
            <p:cNvSpPr/>
            <p:nvPr/>
          </p:nvSpPr>
          <p:spPr>
            <a:xfrm>
              <a:off x="3705787" y="6883204"/>
              <a:ext cx="0" cy="1612900"/>
            </a:xfrm>
            <a:custGeom>
              <a:avLst/>
              <a:gdLst/>
              <a:ahLst/>
              <a:cxnLst/>
              <a:rect l="l" t="t" r="r" b="b"/>
              <a:pathLst>
                <a:path h="1612900">
                  <a:moveTo>
                    <a:pt x="0" y="1612798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101"/>
            <p:cNvSpPr/>
            <p:nvPr/>
          </p:nvSpPr>
          <p:spPr>
            <a:xfrm>
              <a:off x="3705787" y="5270404"/>
              <a:ext cx="0" cy="1612900"/>
            </a:xfrm>
            <a:custGeom>
              <a:avLst/>
              <a:gdLst/>
              <a:ahLst/>
              <a:cxnLst/>
              <a:rect l="l" t="t" r="r" b="b"/>
              <a:pathLst>
                <a:path h="1612900">
                  <a:moveTo>
                    <a:pt x="0" y="1612798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102"/>
            <p:cNvSpPr/>
            <p:nvPr/>
          </p:nvSpPr>
          <p:spPr>
            <a:xfrm>
              <a:off x="3705787" y="3657603"/>
              <a:ext cx="0" cy="1612900"/>
            </a:xfrm>
            <a:custGeom>
              <a:avLst/>
              <a:gdLst/>
              <a:ahLst/>
              <a:cxnLst/>
              <a:rect l="l" t="t" r="r" b="b"/>
              <a:pathLst>
                <a:path h="1612900">
                  <a:moveTo>
                    <a:pt x="0" y="1612798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" name="object 103"/>
            <p:cNvSpPr/>
            <p:nvPr/>
          </p:nvSpPr>
          <p:spPr>
            <a:xfrm>
              <a:off x="3705787" y="2044804"/>
              <a:ext cx="0" cy="1612900"/>
            </a:xfrm>
            <a:custGeom>
              <a:avLst/>
              <a:gdLst/>
              <a:ahLst/>
              <a:cxnLst/>
              <a:rect l="l" t="t" r="r" b="b"/>
              <a:pathLst>
                <a:path h="1612900">
                  <a:moveTo>
                    <a:pt x="0" y="1612798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" name="object 104"/>
            <p:cNvSpPr/>
            <p:nvPr/>
          </p:nvSpPr>
          <p:spPr>
            <a:xfrm>
              <a:off x="3705787" y="427240"/>
              <a:ext cx="0" cy="1617980"/>
            </a:xfrm>
            <a:custGeom>
              <a:avLst/>
              <a:gdLst/>
              <a:ahLst/>
              <a:cxnLst/>
              <a:rect l="l" t="t" r="r" b="b"/>
              <a:pathLst>
                <a:path h="1617980">
                  <a:moveTo>
                    <a:pt x="0" y="161756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" name="object 105"/>
            <p:cNvSpPr/>
            <p:nvPr/>
          </p:nvSpPr>
          <p:spPr>
            <a:xfrm>
              <a:off x="4091137" y="8496005"/>
              <a:ext cx="0" cy="1296035"/>
            </a:xfrm>
            <a:custGeom>
              <a:avLst/>
              <a:gdLst/>
              <a:ahLst/>
              <a:cxnLst/>
              <a:rect l="l" t="t" r="r" b="b"/>
              <a:pathLst>
                <a:path h="1296034">
                  <a:moveTo>
                    <a:pt x="0" y="1295996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" name="object 106"/>
            <p:cNvSpPr/>
            <p:nvPr/>
          </p:nvSpPr>
          <p:spPr>
            <a:xfrm>
              <a:off x="4091137" y="6883204"/>
              <a:ext cx="0" cy="1612900"/>
            </a:xfrm>
            <a:custGeom>
              <a:avLst/>
              <a:gdLst/>
              <a:ahLst/>
              <a:cxnLst/>
              <a:rect l="l" t="t" r="r" b="b"/>
              <a:pathLst>
                <a:path h="1612900">
                  <a:moveTo>
                    <a:pt x="0" y="1612798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" name="object 107"/>
            <p:cNvSpPr/>
            <p:nvPr/>
          </p:nvSpPr>
          <p:spPr>
            <a:xfrm>
              <a:off x="4091137" y="5270404"/>
              <a:ext cx="0" cy="1612900"/>
            </a:xfrm>
            <a:custGeom>
              <a:avLst/>
              <a:gdLst/>
              <a:ahLst/>
              <a:cxnLst/>
              <a:rect l="l" t="t" r="r" b="b"/>
              <a:pathLst>
                <a:path h="1612900">
                  <a:moveTo>
                    <a:pt x="0" y="1612798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object 108"/>
            <p:cNvSpPr/>
            <p:nvPr/>
          </p:nvSpPr>
          <p:spPr>
            <a:xfrm>
              <a:off x="4091137" y="3657603"/>
              <a:ext cx="0" cy="1612900"/>
            </a:xfrm>
            <a:custGeom>
              <a:avLst/>
              <a:gdLst/>
              <a:ahLst/>
              <a:cxnLst/>
              <a:rect l="l" t="t" r="r" b="b"/>
              <a:pathLst>
                <a:path h="1612900">
                  <a:moveTo>
                    <a:pt x="0" y="1612798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109"/>
            <p:cNvSpPr/>
            <p:nvPr/>
          </p:nvSpPr>
          <p:spPr>
            <a:xfrm>
              <a:off x="4091137" y="2044804"/>
              <a:ext cx="0" cy="1612900"/>
            </a:xfrm>
            <a:custGeom>
              <a:avLst/>
              <a:gdLst/>
              <a:ahLst/>
              <a:cxnLst/>
              <a:rect l="l" t="t" r="r" b="b"/>
              <a:pathLst>
                <a:path h="1612900">
                  <a:moveTo>
                    <a:pt x="0" y="1612798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" name="object 110"/>
            <p:cNvSpPr/>
            <p:nvPr/>
          </p:nvSpPr>
          <p:spPr>
            <a:xfrm>
              <a:off x="4091137" y="427240"/>
              <a:ext cx="0" cy="1617980"/>
            </a:xfrm>
            <a:custGeom>
              <a:avLst/>
              <a:gdLst/>
              <a:ahLst/>
              <a:cxnLst/>
              <a:rect l="l" t="t" r="r" b="b"/>
              <a:pathLst>
                <a:path h="1617980">
                  <a:moveTo>
                    <a:pt x="0" y="161756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" name="object 111"/>
            <p:cNvSpPr/>
            <p:nvPr/>
          </p:nvSpPr>
          <p:spPr>
            <a:xfrm>
              <a:off x="4476487" y="8496005"/>
              <a:ext cx="0" cy="1296035"/>
            </a:xfrm>
            <a:custGeom>
              <a:avLst/>
              <a:gdLst/>
              <a:ahLst/>
              <a:cxnLst/>
              <a:rect l="l" t="t" r="r" b="b"/>
              <a:pathLst>
                <a:path h="1296034">
                  <a:moveTo>
                    <a:pt x="0" y="1295996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" name="object 112"/>
            <p:cNvSpPr/>
            <p:nvPr/>
          </p:nvSpPr>
          <p:spPr>
            <a:xfrm>
              <a:off x="4476487" y="6883204"/>
              <a:ext cx="0" cy="1612900"/>
            </a:xfrm>
            <a:custGeom>
              <a:avLst/>
              <a:gdLst/>
              <a:ahLst/>
              <a:cxnLst/>
              <a:rect l="l" t="t" r="r" b="b"/>
              <a:pathLst>
                <a:path h="1612900">
                  <a:moveTo>
                    <a:pt x="0" y="1612798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" name="object 113"/>
            <p:cNvSpPr/>
            <p:nvPr/>
          </p:nvSpPr>
          <p:spPr>
            <a:xfrm>
              <a:off x="4476487" y="5270404"/>
              <a:ext cx="0" cy="1612900"/>
            </a:xfrm>
            <a:custGeom>
              <a:avLst/>
              <a:gdLst/>
              <a:ahLst/>
              <a:cxnLst/>
              <a:rect l="l" t="t" r="r" b="b"/>
              <a:pathLst>
                <a:path h="1612900">
                  <a:moveTo>
                    <a:pt x="0" y="1612798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" name="object 114"/>
            <p:cNvSpPr/>
            <p:nvPr/>
          </p:nvSpPr>
          <p:spPr>
            <a:xfrm>
              <a:off x="4476487" y="3657603"/>
              <a:ext cx="0" cy="1612900"/>
            </a:xfrm>
            <a:custGeom>
              <a:avLst/>
              <a:gdLst/>
              <a:ahLst/>
              <a:cxnLst/>
              <a:rect l="l" t="t" r="r" b="b"/>
              <a:pathLst>
                <a:path h="1612900">
                  <a:moveTo>
                    <a:pt x="0" y="1612798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" name="object 115"/>
            <p:cNvSpPr/>
            <p:nvPr/>
          </p:nvSpPr>
          <p:spPr>
            <a:xfrm>
              <a:off x="4476487" y="2044804"/>
              <a:ext cx="0" cy="1612900"/>
            </a:xfrm>
            <a:custGeom>
              <a:avLst/>
              <a:gdLst/>
              <a:ahLst/>
              <a:cxnLst/>
              <a:rect l="l" t="t" r="r" b="b"/>
              <a:pathLst>
                <a:path h="1612900">
                  <a:moveTo>
                    <a:pt x="0" y="1612798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" name="object 116"/>
            <p:cNvSpPr/>
            <p:nvPr/>
          </p:nvSpPr>
          <p:spPr>
            <a:xfrm>
              <a:off x="4476487" y="427240"/>
              <a:ext cx="0" cy="1617980"/>
            </a:xfrm>
            <a:custGeom>
              <a:avLst/>
              <a:gdLst/>
              <a:ahLst/>
              <a:cxnLst/>
              <a:rect l="l" t="t" r="r" b="b"/>
              <a:pathLst>
                <a:path h="1617980">
                  <a:moveTo>
                    <a:pt x="0" y="161756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" name="object 117"/>
            <p:cNvSpPr/>
            <p:nvPr/>
          </p:nvSpPr>
          <p:spPr>
            <a:xfrm>
              <a:off x="4861836" y="8496005"/>
              <a:ext cx="0" cy="1296035"/>
            </a:xfrm>
            <a:custGeom>
              <a:avLst/>
              <a:gdLst/>
              <a:ahLst/>
              <a:cxnLst/>
              <a:rect l="l" t="t" r="r" b="b"/>
              <a:pathLst>
                <a:path h="1296034">
                  <a:moveTo>
                    <a:pt x="0" y="1295996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" name="object 118"/>
            <p:cNvSpPr/>
            <p:nvPr/>
          </p:nvSpPr>
          <p:spPr>
            <a:xfrm>
              <a:off x="4861836" y="6883204"/>
              <a:ext cx="0" cy="1612900"/>
            </a:xfrm>
            <a:custGeom>
              <a:avLst/>
              <a:gdLst/>
              <a:ahLst/>
              <a:cxnLst/>
              <a:rect l="l" t="t" r="r" b="b"/>
              <a:pathLst>
                <a:path h="1612900">
                  <a:moveTo>
                    <a:pt x="0" y="1612798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" name="object 119"/>
            <p:cNvSpPr/>
            <p:nvPr/>
          </p:nvSpPr>
          <p:spPr>
            <a:xfrm>
              <a:off x="4861836" y="5270404"/>
              <a:ext cx="0" cy="1612900"/>
            </a:xfrm>
            <a:custGeom>
              <a:avLst/>
              <a:gdLst/>
              <a:ahLst/>
              <a:cxnLst/>
              <a:rect l="l" t="t" r="r" b="b"/>
              <a:pathLst>
                <a:path h="1612900">
                  <a:moveTo>
                    <a:pt x="0" y="1612798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" name="object 120"/>
            <p:cNvSpPr/>
            <p:nvPr/>
          </p:nvSpPr>
          <p:spPr>
            <a:xfrm>
              <a:off x="4861836" y="3657603"/>
              <a:ext cx="0" cy="1612900"/>
            </a:xfrm>
            <a:custGeom>
              <a:avLst/>
              <a:gdLst/>
              <a:ahLst/>
              <a:cxnLst/>
              <a:rect l="l" t="t" r="r" b="b"/>
              <a:pathLst>
                <a:path h="1612900">
                  <a:moveTo>
                    <a:pt x="0" y="1612798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" name="object 121"/>
            <p:cNvSpPr/>
            <p:nvPr/>
          </p:nvSpPr>
          <p:spPr>
            <a:xfrm>
              <a:off x="4861836" y="2044804"/>
              <a:ext cx="0" cy="1612900"/>
            </a:xfrm>
            <a:custGeom>
              <a:avLst/>
              <a:gdLst/>
              <a:ahLst/>
              <a:cxnLst/>
              <a:rect l="l" t="t" r="r" b="b"/>
              <a:pathLst>
                <a:path h="1612900">
                  <a:moveTo>
                    <a:pt x="0" y="1612798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" name="object 122"/>
            <p:cNvSpPr/>
            <p:nvPr/>
          </p:nvSpPr>
          <p:spPr>
            <a:xfrm>
              <a:off x="4861836" y="427240"/>
              <a:ext cx="0" cy="1617980"/>
            </a:xfrm>
            <a:custGeom>
              <a:avLst/>
              <a:gdLst/>
              <a:ahLst/>
              <a:cxnLst/>
              <a:rect l="l" t="t" r="r" b="b"/>
              <a:pathLst>
                <a:path h="1617980">
                  <a:moveTo>
                    <a:pt x="0" y="161756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" name="object 123"/>
            <p:cNvSpPr/>
            <p:nvPr/>
          </p:nvSpPr>
          <p:spPr>
            <a:xfrm>
              <a:off x="5266237" y="8496005"/>
              <a:ext cx="0" cy="1296035"/>
            </a:xfrm>
            <a:custGeom>
              <a:avLst/>
              <a:gdLst/>
              <a:ahLst/>
              <a:cxnLst/>
              <a:rect l="l" t="t" r="r" b="b"/>
              <a:pathLst>
                <a:path h="1296034">
                  <a:moveTo>
                    <a:pt x="0" y="1295996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" name="object 124"/>
            <p:cNvSpPr/>
            <p:nvPr/>
          </p:nvSpPr>
          <p:spPr>
            <a:xfrm>
              <a:off x="5266237" y="6883204"/>
              <a:ext cx="0" cy="1612900"/>
            </a:xfrm>
            <a:custGeom>
              <a:avLst/>
              <a:gdLst/>
              <a:ahLst/>
              <a:cxnLst/>
              <a:rect l="l" t="t" r="r" b="b"/>
              <a:pathLst>
                <a:path h="1612900">
                  <a:moveTo>
                    <a:pt x="0" y="1612798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" name="object 125"/>
            <p:cNvSpPr/>
            <p:nvPr/>
          </p:nvSpPr>
          <p:spPr>
            <a:xfrm>
              <a:off x="5266237" y="5270404"/>
              <a:ext cx="0" cy="1612900"/>
            </a:xfrm>
            <a:custGeom>
              <a:avLst/>
              <a:gdLst/>
              <a:ahLst/>
              <a:cxnLst/>
              <a:rect l="l" t="t" r="r" b="b"/>
              <a:pathLst>
                <a:path h="1612900">
                  <a:moveTo>
                    <a:pt x="0" y="1612798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" name="object 126"/>
            <p:cNvSpPr/>
            <p:nvPr/>
          </p:nvSpPr>
          <p:spPr>
            <a:xfrm>
              <a:off x="5266237" y="3657603"/>
              <a:ext cx="0" cy="1612900"/>
            </a:xfrm>
            <a:custGeom>
              <a:avLst/>
              <a:gdLst/>
              <a:ahLst/>
              <a:cxnLst/>
              <a:rect l="l" t="t" r="r" b="b"/>
              <a:pathLst>
                <a:path h="1612900">
                  <a:moveTo>
                    <a:pt x="0" y="1612798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" name="object 127"/>
            <p:cNvSpPr/>
            <p:nvPr/>
          </p:nvSpPr>
          <p:spPr>
            <a:xfrm>
              <a:off x="5266237" y="2044804"/>
              <a:ext cx="0" cy="1612900"/>
            </a:xfrm>
            <a:custGeom>
              <a:avLst/>
              <a:gdLst/>
              <a:ahLst/>
              <a:cxnLst/>
              <a:rect l="l" t="t" r="r" b="b"/>
              <a:pathLst>
                <a:path h="1612900">
                  <a:moveTo>
                    <a:pt x="0" y="1612798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" name="object 128"/>
            <p:cNvSpPr/>
            <p:nvPr/>
          </p:nvSpPr>
          <p:spPr>
            <a:xfrm>
              <a:off x="5266237" y="427240"/>
              <a:ext cx="0" cy="1617980"/>
            </a:xfrm>
            <a:custGeom>
              <a:avLst/>
              <a:gdLst/>
              <a:ahLst/>
              <a:cxnLst/>
              <a:rect l="l" t="t" r="r" b="b"/>
              <a:pathLst>
                <a:path h="1617980">
                  <a:moveTo>
                    <a:pt x="0" y="161756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" name="object 129"/>
            <p:cNvSpPr/>
            <p:nvPr/>
          </p:nvSpPr>
          <p:spPr>
            <a:xfrm>
              <a:off x="2896988" y="9787243"/>
              <a:ext cx="0" cy="688975"/>
            </a:xfrm>
            <a:custGeom>
              <a:avLst/>
              <a:gdLst/>
              <a:ahLst/>
              <a:cxnLst/>
              <a:rect l="l" t="t" r="r" b="b"/>
              <a:pathLst>
                <a:path h="688975">
                  <a:moveTo>
                    <a:pt x="0" y="688759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" name="object 130"/>
            <p:cNvSpPr/>
            <p:nvPr/>
          </p:nvSpPr>
          <p:spPr>
            <a:xfrm>
              <a:off x="2331737" y="9792006"/>
              <a:ext cx="0" cy="684530"/>
            </a:xfrm>
            <a:custGeom>
              <a:avLst/>
              <a:gdLst/>
              <a:ahLst/>
              <a:cxnLst/>
              <a:rect l="l" t="t" r="r" b="b"/>
              <a:pathLst>
                <a:path h="684529">
                  <a:moveTo>
                    <a:pt x="0" y="683996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" name="object 131"/>
            <p:cNvSpPr/>
            <p:nvPr/>
          </p:nvSpPr>
          <p:spPr>
            <a:xfrm>
              <a:off x="2336498" y="5270402"/>
              <a:ext cx="556260" cy="0"/>
            </a:xfrm>
            <a:custGeom>
              <a:avLst/>
              <a:gdLst/>
              <a:ahLst/>
              <a:cxnLst/>
              <a:rect l="l" t="t" r="r" b="b"/>
              <a:pathLst>
                <a:path w="556260">
                  <a:moveTo>
                    <a:pt x="555726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" name="object 132"/>
            <p:cNvSpPr/>
            <p:nvPr/>
          </p:nvSpPr>
          <p:spPr>
            <a:xfrm>
              <a:off x="2336498" y="3657602"/>
              <a:ext cx="556260" cy="0"/>
            </a:xfrm>
            <a:custGeom>
              <a:avLst/>
              <a:gdLst/>
              <a:ahLst/>
              <a:cxnLst/>
              <a:rect l="l" t="t" r="r" b="b"/>
              <a:pathLst>
                <a:path w="556260">
                  <a:moveTo>
                    <a:pt x="555726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" name="object 133"/>
            <p:cNvSpPr/>
            <p:nvPr/>
          </p:nvSpPr>
          <p:spPr>
            <a:xfrm>
              <a:off x="2336498" y="2044801"/>
              <a:ext cx="556260" cy="0"/>
            </a:xfrm>
            <a:custGeom>
              <a:avLst/>
              <a:gdLst/>
              <a:ahLst/>
              <a:cxnLst/>
              <a:rect l="l" t="t" r="r" b="b"/>
              <a:pathLst>
                <a:path w="556260">
                  <a:moveTo>
                    <a:pt x="555726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4" name="object 134"/>
          <p:cNvSpPr txBox="1"/>
          <p:nvPr/>
        </p:nvSpPr>
        <p:spPr>
          <a:xfrm>
            <a:off x="2548322" y="9925340"/>
            <a:ext cx="141064" cy="41783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2">
              <a:lnSpc>
                <a:spcPts val="1100"/>
              </a:lnSpc>
            </a:pPr>
            <a:r>
              <a:rPr sz="1050" b="1" spc="-10" dirty="0">
                <a:solidFill>
                  <a:srgbClr val="002F2F"/>
                </a:solidFill>
                <a:latin typeface="Arial"/>
                <a:cs typeface="Arial"/>
              </a:rPr>
              <a:t>Group</a:t>
            </a:r>
            <a:endParaRPr sz="1050">
              <a:latin typeface="Arial"/>
              <a:cs typeface="Arial"/>
            </a:endParaRPr>
          </a:p>
        </p:txBody>
      </p:sp>
      <p:sp>
        <p:nvSpPr>
          <p:cNvPr id="135" name="object 135"/>
          <p:cNvSpPr txBox="1"/>
          <p:nvPr/>
        </p:nvSpPr>
        <p:spPr>
          <a:xfrm>
            <a:off x="2548322" y="7484904"/>
            <a:ext cx="141064" cy="410209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2">
              <a:lnSpc>
                <a:spcPts val="1100"/>
              </a:lnSpc>
            </a:pPr>
            <a:r>
              <a:rPr sz="1050" b="1" spc="-10" dirty="0">
                <a:solidFill>
                  <a:srgbClr val="FFFFFF"/>
                </a:solidFill>
                <a:latin typeface="Arial"/>
                <a:cs typeface="Arial"/>
              </a:rPr>
              <a:t>Brand</a:t>
            </a:r>
            <a:endParaRPr sz="1050">
              <a:latin typeface="Arial"/>
              <a:cs typeface="Arial"/>
            </a:endParaRPr>
          </a:p>
        </p:txBody>
      </p:sp>
      <p:sp>
        <p:nvSpPr>
          <p:cNvPr id="136" name="object 136"/>
          <p:cNvSpPr txBox="1"/>
          <p:nvPr/>
        </p:nvSpPr>
        <p:spPr>
          <a:xfrm>
            <a:off x="2548324" y="5870834"/>
            <a:ext cx="141064" cy="41275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2">
              <a:lnSpc>
                <a:spcPts val="1100"/>
              </a:lnSpc>
            </a:pPr>
            <a:r>
              <a:rPr sz="1050" b="1" spc="-10" dirty="0">
                <a:solidFill>
                  <a:srgbClr val="FFFFFF"/>
                </a:solidFill>
                <a:latin typeface="Arial"/>
                <a:cs typeface="Arial"/>
              </a:rPr>
              <a:t>Origin</a:t>
            </a:r>
            <a:endParaRPr sz="1050">
              <a:latin typeface="Arial"/>
              <a:cs typeface="Arial"/>
            </a:endParaRPr>
          </a:p>
        </p:txBody>
      </p:sp>
      <p:sp>
        <p:nvSpPr>
          <p:cNvPr id="137" name="object 137"/>
          <p:cNvSpPr txBox="1"/>
          <p:nvPr/>
        </p:nvSpPr>
        <p:spPr>
          <a:xfrm>
            <a:off x="2440310" y="3774972"/>
            <a:ext cx="353943" cy="137922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algn="ctr">
              <a:lnSpc>
                <a:spcPts val="1095"/>
              </a:lnSpc>
            </a:pPr>
            <a:r>
              <a:rPr sz="1050" b="1" dirty="0">
                <a:solidFill>
                  <a:srgbClr val="FFFFFF"/>
                </a:solidFill>
                <a:latin typeface="Arial"/>
                <a:cs typeface="Arial"/>
              </a:rPr>
              <a:t>Water</a:t>
            </a:r>
            <a:r>
              <a:rPr sz="1050" b="1" spc="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50" b="1" spc="-10" dirty="0">
                <a:solidFill>
                  <a:srgbClr val="FFFFFF"/>
                </a:solidFill>
                <a:latin typeface="Arial"/>
                <a:cs typeface="Arial"/>
              </a:rPr>
              <a:t>absorption</a:t>
            </a:r>
            <a:endParaRPr sz="1050">
              <a:latin typeface="Arial"/>
              <a:cs typeface="Arial"/>
            </a:endParaRPr>
          </a:p>
          <a:p>
            <a:pPr algn="ctr">
              <a:spcBef>
                <a:spcPts val="439"/>
              </a:spcBef>
            </a:pPr>
            <a:r>
              <a:rPr sz="1050" b="1" dirty="0">
                <a:solidFill>
                  <a:srgbClr val="FFFFFF"/>
                </a:solidFill>
                <a:latin typeface="Arial"/>
                <a:cs typeface="Arial"/>
              </a:rPr>
              <a:t>time</a:t>
            </a:r>
            <a:r>
              <a:rPr sz="1050" b="1" spc="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50" b="1" spc="-10" dirty="0">
                <a:solidFill>
                  <a:srgbClr val="FFFFFF"/>
                </a:solidFill>
                <a:latin typeface="Arial"/>
                <a:cs typeface="Arial"/>
              </a:rPr>
              <a:t>(Front)</a:t>
            </a:r>
            <a:r>
              <a:rPr sz="1050" b="1" spc="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50" b="1" spc="-10" dirty="0">
                <a:solidFill>
                  <a:srgbClr val="FFFFFF"/>
                </a:solidFill>
                <a:latin typeface="Arial"/>
                <a:cs typeface="Arial"/>
              </a:rPr>
              <a:t>(min:sec)</a:t>
            </a:r>
            <a:endParaRPr sz="1050">
              <a:latin typeface="Arial"/>
              <a:cs typeface="Arial"/>
            </a:endParaRPr>
          </a:p>
        </p:txBody>
      </p:sp>
      <p:sp>
        <p:nvSpPr>
          <p:cNvPr id="138" name="object 138"/>
          <p:cNvSpPr txBox="1"/>
          <p:nvPr/>
        </p:nvSpPr>
        <p:spPr>
          <a:xfrm>
            <a:off x="2440310" y="2173038"/>
            <a:ext cx="353943" cy="135763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3811" algn="ctr">
              <a:lnSpc>
                <a:spcPts val="1095"/>
              </a:lnSpc>
            </a:pPr>
            <a:r>
              <a:rPr sz="1050" b="1" dirty="0">
                <a:solidFill>
                  <a:srgbClr val="FFFFFF"/>
                </a:solidFill>
                <a:latin typeface="Arial"/>
                <a:cs typeface="Arial"/>
              </a:rPr>
              <a:t>Water</a:t>
            </a:r>
            <a:r>
              <a:rPr sz="1050" b="1" spc="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50" b="1" spc="-10" dirty="0">
                <a:solidFill>
                  <a:srgbClr val="FFFFFF"/>
                </a:solidFill>
                <a:latin typeface="Arial"/>
                <a:cs typeface="Arial"/>
              </a:rPr>
              <a:t>absorption</a:t>
            </a:r>
            <a:endParaRPr sz="1050">
              <a:latin typeface="Arial"/>
              <a:cs typeface="Arial"/>
            </a:endParaRPr>
          </a:p>
          <a:p>
            <a:pPr algn="ctr">
              <a:spcBef>
                <a:spcPts val="439"/>
              </a:spcBef>
            </a:pPr>
            <a:r>
              <a:rPr sz="1050" b="1" dirty="0">
                <a:solidFill>
                  <a:srgbClr val="FFFFFF"/>
                </a:solidFill>
                <a:latin typeface="Arial"/>
                <a:cs typeface="Arial"/>
              </a:rPr>
              <a:t>time</a:t>
            </a:r>
            <a:r>
              <a:rPr sz="1050" b="1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50" b="1" spc="-10" dirty="0">
                <a:solidFill>
                  <a:srgbClr val="FFFFFF"/>
                </a:solidFill>
                <a:latin typeface="Arial"/>
                <a:cs typeface="Arial"/>
              </a:rPr>
              <a:t>(Back)</a:t>
            </a:r>
            <a:r>
              <a:rPr sz="1050" b="1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50" b="1" spc="-10" dirty="0">
                <a:solidFill>
                  <a:srgbClr val="FFFFFF"/>
                </a:solidFill>
                <a:latin typeface="Arial"/>
                <a:cs typeface="Arial"/>
              </a:rPr>
              <a:t>(min:sec)</a:t>
            </a:r>
            <a:endParaRPr sz="1050">
              <a:latin typeface="Arial"/>
              <a:cs typeface="Arial"/>
            </a:endParaRPr>
          </a:p>
        </p:txBody>
      </p:sp>
      <p:sp>
        <p:nvSpPr>
          <p:cNvPr id="139" name="object 139"/>
          <p:cNvSpPr txBox="1"/>
          <p:nvPr/>
        </p:nvSpPr>
        <p:spPr>
          <a:xfrm>
            <a:off x="2440310" y="665652"/>
            <a:ext cx="353943" cy="11423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algn="ctr">
              <a:lnSpc>
                <a:spcPts val="1095"/>
              </a:lnSpc>
            </a:pPr>
            <a:r>
              <a:rPr sz="1050" b="1" dirty="0">
                <a:solidFill>
                  <a:srgbClr val="FFFFFF"/>
                </a:solidFill>
                <a:latin typeface="Arial"/>
                <a:cs typeface="Arial"/>
              </a:rPr>
              <a:t>Water</a:t>
            </a:r>
            <a:r>
              <a:rPr sz="1050" b="1" spc="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50" b="1" spc="-10" dirty="0">
                <a:solidFill>
                  <a:srgbClr val="FFFFFF"/>
                </a:solidFill>
                <a:latin typeface="Arial"/>
                <a:cs typeface="Arial"/>
              </a:rPr>
              <a:t>absorption</a:t>
            </a:r>
            <a:endParaRPr sz="1050">
              <a:latin typeface="Arial"/>
              <a:cs typeface="Arial"/>
            </a:endParaRPr>
          </a:p>
          <a:p>
            <a:pPr algn="ctr">
              <a:spcBef>
                <a:spcPts val="439"/>
              </a:spcBef>
            </a:pPr>
            <a:r>
              <a:rPr sz="1050" b="1" dirty="0">
                <a:solidFill>
                  <a:srgbClr val="FFFFFF"/>
                </a:solidFill>
                <a:latin typeface="Arial"/>
                <a:cs typeface="Arial"/>
              </a:rPr>
              <a:t>capacity</a:t>
            </a:r>
            <a:r>
              <a:rPr sz="1050" b="1" spc="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50" b="1" spc="-25" dirty="0">
                <a:solidFill>
                  <a:srgbClr val="FFFFFF"/>
                </a:solidFill>
                <a:latin typeface="Arial"/>
                <a:cs typeface="Arial"/>
              </a:rPr>
              <a:t>(g)</a:t>
            </a:r>
            <a:endParaRPr sz="1050">
              <a:latin typeface="Arial"/>
              <a:cs typeface="Arial"/>
            </a:endParaRPr>
          </a:p>
        </p:txBody>
      </p:sp>
      <p:sp>
        <p:nvSpPr>
          <p:cNvPr id="140" name="object 140"/>
          <p:cNvSpPr txBox="1"/>
          <p:nvPr/>
        </p:nvSpPr>
        <p:spPr>
          <a:xfrm>
            <a:off x="3033049" y="10103363"/>
            <a:ext cx="141064" cy="61594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2">
              <a:lnSpc>
                <a:spcPts val="1100"/>
              </a:lnSpc>
            </a:pPr>
            <a:r>
              <a:rPr sz="1050" b="1" spc="-50" dirty="0">
                <a:solidFill>
                  <a:srgbClr val="002F2F"/>
                </a:solidFill>
                <a:latin typeface="Arial"/>
                <a:cs typeface="Arial"/>
              </a:rPr>
              <a:t>I</a:t>
            </a:r>
            <a:endParaRPr sz="1050">
              <a:latin typeface="Arial"/>
              <a:cs typeface="Arial"/>
            </a:endParaRPr>
          </a:p>
        </p:txBody>
      </p:sp>
      <p:sp>
        <p:nvSpPr>
          <p:cNvPr id="141" name="object 141"/>
          <p:cNvSpPr txBox="1"/>
          <p:nvPr/>
        </p:nvSpPr>
        <p:spPr>
          <a:xfrm>
            <a:off x="3033049" y="8713723"/>
            <a:ext cx="141064" cy="86106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2">
              <a:lnSpc>
                <a:spcPts val="1100"/>
              </a:lnSpc>
            </a:pPr>
            <a:r>
              <a:rPr sz="1050" b="1" spc="-10" dirty="0">
                <a:solidFill>
                  <a:srgbClr val="034EA2"/>
                </a:solidFill>
                <a:latin typeface="Arial"/>
                <a:cs typeface="Arial"/>
              </a:rPr>
              <a:t>Eco-</a:t>
            </a:r>
            <a:r>
              <a:rPr sz="1050" b="1" dirty="0">
                <a:solidFill>
                  <a:srgbClr val="034EA2"/>
                </a:solidFill>
                <a:latin typeface="Arial"/>
                <a:cs typeface="Arial"/>
              </a:rPr>
              <a:t>coaster</a:t>
            </a:r>
            <a:r>
              <a:rPr sz="1050" b="1" spc="-3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050" b="1" spc="-50" dirty="0">
                <a:solidFill>
                  <a:srgbClr val="034EA2"/>
                </a:solidFill>
                <a:latin typeface="Arial"/>
                <a:cs typeface="Arial"/>
              </a:rPr>
              <a:t>I</a:t>
            </a:r>
            <a:endParaRPr sz="1050">
              <a:latin typeface="Arial"/>
              <a:cs typeface="Arial"/>
            </a:endParaRPr>
          </a:p>
        </p:txBody>
      </p:sp>
      <p:sp>
        <p:nvSpPr>
          <p:cNvPr id="142" name="object 142"/>
          <p:cNvSpPr txBox="1"/>
          <p:nvPr/>
        </p:nvSpPr>
        <p:spPr>
          <a:xfrm>
            <a:off x="3437500" y="10083760"/>
            <a:ext cx="141064" cy="10033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2">
              <a:lnSpc>
                <a:spcPts val="1100"/>
              </a:lnSpc>
            </a:pPr>
            <a:r>
              <a:rPr sz="1050" b="1" spc="-25" dirty="0">
                <a:solidFill>
                  <a:srgbClr val="002F2F"/>
                </a:solidFill>
                <a:latin typeface="Arial"/>
                <a:cs typeface="Arial"/>
              </a:rPr>
              <a:t>II</a:t>
            </a:r>
            <a:endParaRPr sz="1050">
              <a:latin typeface="Arial"/>
              <a:cs typeface="Arial"/>
            </a:endParaRPr>
          </a:p>
        </p:txBody>
      </p:sp>
      <p:sp>
        <p:nvSpPr>
          <p:cNvPr id="143" name="object 143"/>
          <p:cNvSpPr txBox="1"/>
          <p:nvPr/>
        </p:nvSpPr>
        <p:spPr>
          <a:xfrm>
            <a:off x="3437500" y="8694387"/>
            <a:ext cx="141064" cy="899794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2">
              <a:lnSpc>
                <a:spcPts val="1100"/>
              </a:lnSpc>
            </a:pPr>
            <a:r>
              <a:rPr sz="1050" b="1" spc="-10" dirty="0">
                <a:solidFill>
                  <a:srgbClr val="034EA2"/>
                </a:solidFill>
                <a:latin typeface="Arial"/>
                <a:cs typeface="Arial"/>
              </a:rPr>
              <a:t>Eco-coaster</a:t>
            </a:r>
            <a:r>
              <a:rPr sz="1050" b="1" spc="3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050" b="1" spc="-25" dirty="0">
                <a:solidFill>
                  <a:srgbClr val="034EA2"/>
                </a:solidFill>
                <a:latin typeface="Arial"/>
                <a:cs typeface="Arial"/>
              </a:rPr>
              <a:t>II</a:t>
            </a:r>
            <a:endParaRPr sz="1050">
              <a:latin typeface="Arial"/>
              <a:cs typeface="Arial"/>
            </a:endParaRPr>
          </a:p>
        </p:txBody>
      </p:sp>
      <p:sp>
        <p:nvSpPr>
          <p:cNvPr id="144" name="object 144"/>
          <p:cNvSpPr txBox="1"/>
          <p:nvPr/>
        </p:nvSpPr>
        <p:spPr>
          <a:xfrm>
            <a:off x="3832349" y="10064158"/>
            <a:ext cx="141064" cy="13970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2">
              <a:lnSpc>
                <a:spcPts val="1095"/>
              </a:lnSpc>
            </a:pPr>
            <a:r>
              <a:rPr sz="1050" b="1" spc="-25" dirty="0">
                <a:solidFill>
                  <a:srgbClr val="002F2F"/>
                </a:solidFill>
                <a:latin typeface="Arial"/>
                <a:cs typeface="Arial"/>
              </a:rPr>
              <a:t>III</a:t>
            </a:r>
            <a:endParaRPr sz="1050">
              <a:latin typeface="Arial"/>
              <a:cs typeface="Arial"/>
            </a:endParaRPr>
          </a:p>
        </p:txBody>
      </p:sp>
      <p:sp>
        <p:nvSpPr>
          <p:cNvPr id="145" name="object 145"/>
          <p:cNvSpPr txBox="1"/>
          <p:nvPr/>
        </p:nvSpPr>
        <p:spPr>
          <a:xfrm>
            <a:off x="3832349" y="8674653"/>
            <a:ext cx="141064" cy="9391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2">
              <a:lnSpc>
                <a:spcPts val="1095"/>
              </a:lnSpc>
            </a:pPr>
            <a:r>
              <a:rPr sz="1050" b="1" spc="-10" dirty="0">
                <a:solidFill>
                  <a:srgbClr val="034EA2"/>
                </a:solidFill>
                <a:latin typeface="Arial"/>
                <a:cs typeface="Arial"/>
              </a:rPr>
              <a:t>Eco-coaster</a:t>
            </a:r>
            <a:r>
              <a:rPr sz="1050" b="1" spc="3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050" b="1" spc="-25" dirty="0">
                <a:solidFill>
                  <a:srgbClr val="034EA2"/>
                </a:solidFill>
                <a:latin typeface="Arial"/>
                <a:cs typeface="Arial"/>
              </a:rPr>
              <a:t>III</a:t>
            </a:r>
            <a:endParaRPr sz="1050">
              <a:latin typeface="Arial"/>
              <a:cs typeface="Arial"/>
            </a:endParaRPr>
          </a:p>
        </p:txBody>
      </p:sp>
      <p:sp>
        <p:nvSpPr>
          <p:cNvPr id="146" name="object 146"/>
          <p:cNvSpPr txBox="1"/>
          <p:nvPr/>
        </p:nvSpPr>
        <p:spPr>
          <a:xfrm>
            <a:off x="4217730" y="10057092"/>
            <a:ext cx="141064" cy="151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2">
              <a:lnSpc>
                <a:spcPts val="1095"/>
              </a:lnSpc>
            </a:pPr>
            <a:r>
              <a:rPr sz="1050" b="1" spc="-25" dirty="0">
                <a:solidFill>
                  <a:srgbClr val="002F2F"/>
                </a:solidFill>
                <a:latin typeface="Arial"/>
                <a:cs typeface="Arial"/>
              </a:rPr>
              <a:t>IV</a:t>
            </a:r>
            <a:endParaRPr sz="1050">
              <a:latin typeface="Arial"/>
              <a:cs typeface="Arial"/>
            </a:endParaRPr>
          </a:p>
        </p:txBody>
      </p:sp>
      <p:sp>
        <p:nvSpPr>
          <p:cNvPr id="147" name="object 147"/>
          <p:cNvSpPr txBox="1"/>
          <p:nvPr/>
        </p:nvSpPr>
        <p:spPr>
          <a:xfrm>
            <a:off x="4217730" y="8665983"/>
            <a:ext cx="141064" cy="95504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2">
              <a:lnSpc>
                <a:spcPts val="1095"/>
              </a:lnSpc>
            </a:pPr>
            <a:r>
              <a:rPr sz="1050" b="1" spc="-10" dirty="0">
                <a:solidFill>
                  <a:srgbClr val="034EA2"/>
                </a:solidFill>
                <a:latin typeface="Arial"/>
                <a:cs typeface="Arial"/>
              </a:rPr>
              <a:t>Eco-coaster</a:t>
            </a:r>
            <a:r>
              <a:rPr sz="1050" b="1" spc="3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050" b="1" spc="-25" dirty="0">
                <a:solidFill>
                  <a:srgbClr val="034EA2"/>
                </a:solidFill>
                <a:latin typeface="Arial"/>
                <a:cs typeface="Arial"/>
              </a:rPr>
              <a:t>IV</a:t>
            </a:r>
            <a:endParaRPr sz="1050">
              <a:latin typeface="Arial"/>
              <a:cs typeface="Arial"/>
            </a:endParaRPr>
          </a:p>
        </p:txBody>
      </p:sp>
      <p:sp>
        <p:nvSpPr>
          <p:cNvPr id="148" name="object 148"/>
          <p:cNvSpPr txBox="1"/>
          <p:nvPr/>
        </p:nvSpPr>
        <p:spPr>
          <a:xfrm>
            <a:off x="4603112" y="10074961"/>
            <a:ext cx="141064" cy="11620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2">
              <a:lnSpc>
                <a:spcPts val="1095"/>
              </a:lnSpc>
            </a:pPr>
            <a:r>
              <a:rPr sz="1050" b="1" spc="-50" dirty="0">
                <a:solidFill>
                  <a:srgbClr val="002F2F"/>
                </a:solidFill>
                <a:latin typeface="Arial"/>
                <a:cs typeface="Arial"/>
              </a:rPr>
              <a:t>V</a:t>
            </a:r>
            <a:endParaRPr sz="1050">
              <a:latin typeface="Arial"/>
              <a:cs typeface="Arial"/>
            </a:endParaRPr>
          </a:p>
        </p:txBody>
      </p:sp>
      <p:sp>
        <p:nvSpPr>
          <p:cNvPr id="149" name="object 149"/>
          <p:cNvSpPr txBox="1"/>
          <p:nvPr/>
        </p:nvSpPr>
        <p:spPr>
          <a:xfrm>
            <a:off x="4603112" y="8686521"/>
            <a:ext cx="141064" cy="913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2">
              <a:lnSpc>
                <a:spcPts val="1095"/>
              </a:lnSpc>
            </a:pPr>
            <a:r>
              <a:rPr sz="1050" b="1" spc="-10" dirty="0">
                <a:solidFill>
                  <a:srgbClr val="034EA2"/>
                </a:solidFill>
                <a:latin typeface="Arial"/>
                <a:cs typeface="Arial"/>
              </a:rPr>
              <a:t>Eco-coaster</a:t>
            </a:r>
            <a:r>
              <a:rPr sz="1050" b="1" spc="1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050" b="1" spc="-50" dirty="0">
                <a:solidFill>
                  <a:srgbClr val="034EA2"/>
                </a:solidFill>
                <a:latin typeface="Arial"/>
                <a:cs typeface="Arial"/>
              </a:rPr>
              <a:t>V</a:t>
            </a:r>
            <a:endParaRPr sz="1050">
              <a:latin typeface="Arial"/>
              <a:cs typeface="Arial"/>
            </a:endParaRPr>
          </a:p>
        </p:txBody>
      </p:sp>
      <p:sp>
        <p:nvSpPr>
          <p:cNvPr id="150" name="object 150"/>
          <p:cNvSpPr txBox="1"/>
          <p:nvPr/>
        </p:nvSpPr>
        <p:spPr>
          <a:xfrm>
            <a:off x="4997961" y="10056292"/>
            <a:ext cx="141064" cy="15557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2">
              <a:lnSpc>
                <a:spcPts val="1095"/>
              </a:lnSpc>
            </a:pPr>
            <a:r>
              <a:rPr sz="1050" b="1" spc="-25" dirty="0">
                <a:solidFill>
                  <a:srgbClr val="002F2F"/>
                </a:solidFill>
                <a:latin typeface="Arial"/>
                <a:cs typeface="Arial"/>
              </a:rPr>
              <a:t>VI</a:t>
            </a:r>
            <a:endParaRPr sz="1050">
              <a:latin typeface="Arial"/>
              <a:cs typeface="Arial"/>
            </a:endParaRPr>
          </a:p>
        </p:txBody>
      </p:sp>
      <p:sp>
        <p:nvSpPr>
          <p:cNvPr id="151" name="object 151"/>
          <p:cNvSpPr txBox="1"/>
          <p:nvPr/>
        </p:nvSpPr>
        <p:spPr>
          <a:xfrm>
            <a:off x="4997961" y="8667852"/>
            <a:ext cx="141064" cy="95313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2">
              <a:lnSpc>
                <a:spcPts val="1095"/>
              </a:lnSpc>
            </a:pPr>
            <a:r>
              <a:rPr sz="1050" b="1" spc="-10" dirty="0">
                <a:solidFill>
                  <a:srgbClr val="034EA2"/>
                </a:solidFill>
                <a:latin typeface="Arial"/>
                <a:cs typeface="Arial"/>
              </a:rPr>
              <a:t>Eco-coaster</a:t>
            </a:r>
            <a:r>
              <a:rPr sz="1050" b="1" spc="1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050" b="1" spc="-25" dirty="0">
                <a:solidFill>
                  <a:srgbClr val="034EA2"/>
                </a:solidFill>
                <a:latin typeface="Arial"/>
                <a:cs typeface="Arial"/>
              </a:rPr>
              <a:t>VI</a:t>
            </a:r>
            <a:endParaRPr sz="1050">
              <a:latin typeface="Arial"/>
              <a:cs typeface="Arial"/>
            </a:endParaRPr>
          </a:p>
        </p:txBody>
      </p:sp>
      <p:sp>
        <p:nvSpPr>
          <p:cNvPr id="152" name="object 152"/>
          <p:cNvSpPr txBox="1"/>
          <p:nvPr/>
        </p:nvSpPr>
        <p:spPr>
          <a:xfrm>
            <a:off x="5392813" y="8861207"/>
            <a:ext cx="353943" cy="56261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2">
              <a:lnSpc>
                <a:spcPts val="1095"/>
              </a:lnSpc>
            </a:pPr>
            <a:r>
              <a:rPr sz="1050" b="1" spc="-10" dirty="0">
                <a:solidFill>
                  <a:srgbClr val="034EA2"/>
                </a:solidFill>
                <a:latin typeface="Arial"/>
                <a:cs typeface="Arial"/>
              </a:rPr>
              <a:t>Ceramic</a:t>
            </a:r>
            <a:endParaRPr sz="1050">
              <a:latin typeface="Arial"/>
              <a:cs typeface="Arial"/>
            </a:endParaRPr>
          </a:p>
          <a:p>
            <a:pPr marL="41918">
              <a:spcBef>
                <a:spcPts val="439"/>
              </a:spcBef>
            </a:pPr>
            <a:r>
              <a:rPr sz="1050" b="1" spc="-10" dirty="0">
                <a:solidFill>
                  <a:srgbClr val="034EA2"/>
                </a:solidFill>
                <a:latin typeface="Arial"/>
                <a:cs typeface="Arial"/>
              </a:rPr>
              <a:t>coaster</a:t>
            </a:r>
            <a:endParaRPr sz="1050">
              <a:latin typeface="Arial"/>
              <a:cs typeface="Arial"/>
            </a:endParaRPr>
          </a:p>
        </p:txBody>
      </p:sp>
      <p:sp>
        <p:nvSpPr>
          <p:cNvPr id="153" name="object 153"/>
          <p:cNvSpPr txBox="1"/>
          <p:nvPr/>
        </p:nvSpPr>
        <p:spPr>
          <a:xfrm>
            <a:off x="5994088" y="8663185"/>
            <a:ext cx="353943" cy="95821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2">
              <a:lnSpc>
                <a:spcPts val="1100"/>
              </a:lnSpc>
            </a:pPr>
            <a:r>
              <a:rPr sz="1050" b="1" spc="-10" dirty="0">
                <a:solidFill>
                  <a:srgbClr val="034EA2"/>
                </a:solidFill>
                <a:latin typeface="Arial"/>
                <a:cs typeface="Arial"/>
              </a:rPr>
              <a:t>Diatomaceous</a:t>
            </a:r>
            <a:endParaRPr sz="1050">
              <a:latin typeface="Arial"/>
              <a:cs typeface="Arial"/>
            </a:endParaRPr>
          </a:p>
          <a:p>
            <a:pPr marL="50808">
              <a:spcBef>
                <a:spcPts val="439"/>
              </a:spcBef>
            </a:pPr>
            <a:r>
              <a:rPr sz="1050" b="1" dirty="0">
                <a:solidFill>
                  <a:srgbClr val="034EA2"/>
                </a:solidFill>
                <a:latin typeface="Arial"/>
                <a:cs typeface="Arial"/>
              </a:rPr>
              <a:t>earth</a:t>
            </a:r>
            <a:r>
              <a:rPr sz="1050" b="1" spc="8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050" b="1" spc="-10" dirty="0">
                <a:solidFill>
                  <a:srgbClr val="034EA2"/>
                </a:solidFill>
                <a:latin typeface="Arial"/>
                <a:cs typeface="Arial"/>
              </a:rPr>
              <a:t>coaster</a:t>
            </a:r>
            <a:endParaRPr sz="1050">
              <a:latin typeface="Arial"/>
              <a:cs typeface="Arial"/>
            </a:endParaRPr>
          </a:p>
        </p:txBody>
      </p:sp>
      <p:grpSp>
        <p:nvGrpSpPr>
          <p:cNvPr id="154" name="object 154"/>
          <p:cNvGrpSpPr/>
          <p:nvPr/>
        </p:nvGrpSpPr>
        <p:grpSpPr>
          <a:xfrm>
            <a:off x="2895325" y="5267726"/>
            <a:ext cx="3582035" cy="5209540"/>
            <a:chOff x="2895321" y="5267726"/>
            <a:chExt cx="3582035" cy="5209540"/>
          </a:xfrm>
        </p:grpSpPr>
        <p:sp>
          <p:nvSpPr>
            <p:cNvPr id="155" name="object 155"/>
            <p:cNvSpPr/>
            <p:nvPr/>
          </p:nvSpPr>
          <p:spPr>
            <a:xfrm>
              <a:off x="5273997" y="9795602"/>
              <a:ext cx="583565" cy="675005"/>
            </a:xfrm>
            <a:custGeom>
              <a:avLst/>
              <a:gdLst/>
              <a:ahLst/>
              <a:cxnLst/>
              <a:rect l="l" t="t" r="r" b="b"/>
              <a:pathLst>
                <a:path w="583564" h="675004">
                  <a:moveTo>
                    <a:pt x="0" y="0"/>
                  </a:moveTo>
                  <a:lnTo>
                    <a:pt x="583196" y="675005"/>
                  </a:lnTo>
                </a:path>
              </a:pathLst>
            </a:custGeom>
            <a:ln w="895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" name="object 156"/>
            <p:cNvSpPr/>
            <p:nvPr/>
          </p:nvSpPr>
          <p:spPr>
            <a:xfrm>
              <a:off x="2903395" y="6894002"/>
              <a:ext cx="394335" cy="1598930"/>
            </a:xfrm>
            <a:custGeom>
              <a:avLst/>
              <a:gdLst/>
              <a:ahLst/>
              <a:cxnLst/>
              <a:rect l="l" t="t" r="r" b="b"/>
              <a:pathLst>
                <a:path w="394335" h="1598929">
                  <a:moveTo>
                    <a:pt x="0" y="0"/>
                  </a:moveTo>
                  <a:lnTo>
                    <a:pt x="394208" y="1598396"/>
                  </a:lnTo>
                </a:path>
              </a:pathLst>
            </a:custGeom>
            <a:ln w="895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" name="object 157"/>
            <p:cNvSpPr/>
            <p:nvPr/>
          </p:nvSpPr>
          <p:spPr>
            <a:xfrm>
              <a:off x="2899798" y="5277603"/>
              <a:ext cx="394335" cy="1597025"/>
            </a:xfrm>
            <a:custGeom>
              <a:avLst/>
              <a:gdLst/>
              <a:ahLst/>
              <a:cxnLst/>
              <a:rect l="l" t="t" r="r" b="b"/>
              <a:pathLst>
                <a:path w="394335" h="1597025">
                  <a:moveTo>
                    <a:pt x="0" y="0"/>
                  </a:moveTo>
                  <a:lnTo>
                    <a:pt x="394195" y="1596605"/>
                  </a:lnTo>
                </a:path>
              </a:pathLst>
            </a:custGeom>
            <a:ln w="895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" name="object 158"/>
            <p:cNvSpPr/>
            <p:nvPr/>
          </p:nvSpPr>
          <p:spPr>
            <a:xfrm>
              <a:off x="3717000" y="6894002"/>
              <a:ext cx="365760" cy="1597025"/>
            </a:xfrm>
            <a:custGeom>
              <a:avLst/>
              <a:gdLst/>
              <a:ahLst/>
              <a:cxnLst/>
              <a:rect l="l" t="t" r="r" b="b"/>
              <a:pathLst>
                <a:path w="365760" h="1597025">
                  <a:moveTo>
                    <a:pt x="0" y="0"/>
                  </a:moveTo>
                  <a:lnTo>
                    <a:pt x="365391" y="1596605"/>
                  </a:lnTo>
                </a:path>
              </a:pathLst>
            </a:custGeom>
            <a:ln w="895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" name="object 159"/>
            <p:cNvSpPr/>
            <p:nvPr/>
          </p:nvSpPr>
          <p:spPr>
            <a:xfrm>
              <a:off x="3715202" y="5279402"/>
              <a:ext cx="367665" cy="1597025"/>
            </a:xfrm>
            <a:custGeom>
              <a:avLst/>
              <a:gdLst/>
              <a:ahLst/>
              <a:cxnLst/>
              <a:rect l="l" t="t" r="r" b="b"/>
              <a:pathLst>
                <a:path w="367664" h="1597025">
                  <a:moveTo>
                    <a:pt x="0" y="0"/>
                  </a:moveTo>
                  <a:lnTo>
                    <a:pt x="367195" y="1596605"/>
                  </a:lnTo>
                </a:path>
              </a:pathLst>
            </a:custGeom>
            <a:ln w="895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" name="object 160"/>
            <p:cNvSpPr/>
            <p:nvPr/>
          </p:nvSpPr>
          <p:spPr>
            <a:xfrm>
              <a:off x="4483801" y="6892202"/>
              <a:ext cx="372745" cy="1599565"/>
            </a:xfrm>
            <a:custGeom>
              <a:avLst/>
              <a:gdLst/>
              <a:ahLst/>
              <a:cxnLst/>
              <a:rect l="l" t="t" r="r" b="b"/>
              <a:pathLst>
                <a:path w="372745" h="1599565">
                  <a:moveTo>
                    <a:pt x="0" y="0"/>
                  </a:moveTo>
                  <a:lnTo>
                    <a:pt x="372592" y="1599298"/>
                  </a:lnTo>
                </a:path>
              </a:pathLst>
            </a:custGeom>
            <a:ln w="895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" name="object 161"/>
            <p:cNvSpPr/>
            <p:nvPr/>
          </p:nvSpPr>
          <p:spPr>
            <a:xfrm>
              <a:off x="4485599" y="5272203"/>
              <a:ext cx="370840" cy="1605915"/>
            </a:xfrm>
            <a:custGeom>
              <a:avLst/>
              <a:gdLst/>
              <a:ahLst/>
              <a:cxnLst/>
              <a:rect l="l" t="t" r="r" b="b"/>
              <a:pathLst>
                <a:path w="370839" h="1605915">
                  <a:moveTo>
                    <a:pt x="0" y="0"/>
                  </a:moveTo>
                  <a:lnTo>
                    <a:pt x="370801" y="1605597"/>
                  </a:lnTo>
                </a:path>
              </a:pathLst>
            </a:custGeom>
            <a:ln w="895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" name="object 162"/>
            <p:cNvSpPr/>
            <p:nvPr/>
          </p:nvSpPr>
          <p:spPr>
            <a:xfrm>
              <a:off x="3308399" y="6894002"/>
              <a:ext cx="389255" cy="1593215"/>
            </a:xfrm>
            <a:custGeom>
              <a:avLst/>
              <a:gdLst/>
              <a:ahLst/>
              <a:cxnLst/>
              <a:rect l="l" t="t" r="r" b="b"/>
              <a:pathLst>
                <a:path w="389254" h="1593215">
                  <a:moveTo>
                    <a:pt x="0" y="0"/>
                  </a:moveTo>
                  <a:lnTo>
                    <a:pt x="388797" y="1592999"/>
                  </a:lnTo>
                </a:path>
              </a:pathLst>
            </a:custGeom>
            <a:ln w="895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" name="object 163"/>
            <p:cNvSpPr/>
            <p:nvPr/>
          </p:nvSpPr>
          <p:spPr>
            <a:xfrm>
              <a:off x="3308399" y="5283003"/>
              <a:ext cx="391160" cy="1597025"/>
            </a:xfrm>
            <a:custGeom>
              <a:avLst/>
              <a:gdLst/>
              <a:ahLst/>
              <a:cxnLst/>
              <a:rect l="l" t="t" r="r" b="b"/>
              <a:pathLst>
                <a:path w="391160" h="1597025">
                  <a:moveTo>
                    <a:pt x="0" y="0"/>
                  </a:moveTo>
                  <a:lnTo>
                    <a:pt x="390601" y="1596605"/>
                  </a:lnTo>
                </a:path>
              </a:pathLst>
            </a:custGeom>
            <a:ln w="895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" name="object 164"/>
            <p:cNvSpPr/>
            <p:nvPr/>
          </p:nvSpPr>
          <p:spPr>
            <a:xfrm>
              <a:off x="4094999" y="6888603"/>
              <a:ext cx="374650" cy="1597025"/>
            </a:xfrm>
            <a:custGeom>
              <a:avLst/>
              <a:gdLst/>
              <a:ahLst/>
              <a:cxnLst/>
              <a:rect l="l" t="t" r="r" b="b"/>
              <a:pathLst>
                <a:path w="374650" h="1597025">
                  <a:moveTo>
                    <a:pt x="0" y="0"/>
                  </a:moveTo>
                  <a:lnTo>
                    <a:pt x="374396" y="1596605"/>
                  </a:lnTo>
                </a:path>
              </a:pathLst>
            </a:custGeom>
            <a:ln w="895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" name="object 165"/>
            <p:cNvSpPr/>
            <p:nvPr/>
          </p:nvSpPr>
          <p:spPr>
            <a:xfrm>
              <a:off x="4098596" y="5279402"/>
              <a:ext cx="372745" cy="1597025"/>
            </a:xfrm>
            <a:custGeom>
              <a:avLst/>
              <a:gdLst/>
              <a:ahLst/>
              <a:cxnLst/>
              <a:rect l="l" t="t" r="r" b="b"/>
              <a:pathLst>
                <a:path w="372745" h="1597025">
                  <a:moveTo>
                    <a:pt x="0" y="0"/>
                  </a:moveTo>
                  <a:lnTo>
                    <a:pt x="372605" y="1596605"/>
                  </a:lnTo>
                </a:path>
              </a:pathLst>
            </a:custGeom>
            <a:ln w="895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" name="object 166"/>
            <p:cNvSpPr/>
            <p:nvPr/>
          </p:nvSpPr>
          <p:spPr>
            <a:xfrm>
              <a:off x="4870796" y="6894002"/>
              <a:ext cx="389255" cy="1595120"/>
            </a:xfrm>
            <a:custGeom>
              <a:avLst/>
              <a:gdLst/>
              <a:ahLst/>
              <a:cxnLst/>
              <a:rect l="l" t="t" r="r" b="b"/>
              <a:pathLst>
                <a:path w="389254" h="1595120">
                  <a:moveTo>
                    <a:pt x="0" y="0"/>
                  </a:moveTo>
                  <a:lnTo>
                    <a:pt x="388797" y="1594802"/>
                  </a:lnTo>
                </a:path>
              </a:pathLst>
            </a:custGeom>
            <a:ln w="895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" name="object 167"/>
            <p:cNvSpPr/>
            <p:nvPr/>
          </p:nvSpPr>
          <p:spPr>
            <a:xfrm>
              <a:off x="4868998" y="5281202"/>
              <a:ext cx="389255" cy="1589405"/>
            </a:xfrm>
            <a:custGeom>
              <a:avLst/>
              <a:gdLst/>
              <a:ahLst/>
              <a:cxnLst/>
              <a:rect l="l" t="t" r="r" b="b"/>
              <a:pathLst>
                <a:path w="389254" h="1589404">
                  <a:moveTo>
                    <a:pt x="0" y="0"/>
                  </a:moveTo>
                  <a:lnTo>
                    <a:pt x="388797" y="1589405"/>
                  </a:lnTo>
                </a:path>
              </a:pathLst>
            </a:custGeom>
            <a:ln w="895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" name="object 168"/>
            <p:cNvSpPr/>
            <p:nvPr/>
          </p:nvSpPr>
          <p:spPr>
            <a:xfrm>
              <a:off x="5873396" y="9795602"/>
              <a:ext cx="599440" cy="676910"/>
            </a:xfrm>
            <a:custGeom>
              <a:avLst/>
              <a:gdLst/>
              <a:ahLst/>
              <a:cxnLst/>
              <a:rect l="l" t="t" r="r" b="b"/>
              <a:pathLst>
                <a:path w="599439" h="676909">
                  <a:moveTo>
                    <a:pt x="0" y="0"/>
                  </a:moveTo>
                  <a:lnTo>
                    <a:pt x="599401" y="676795"/>
                  </a:lnTo>
                </a:path>
              </a:pathLst>
            </a:custGeom>
            <a:ln w="8953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9" name="object 169"/>
          <p:cNvSpPr txBox="1"/>
          <p:nvPr/>
        </p:nvSpPr>
        <p:spPr>
          <a:xfrm>
            <a:off x="6724899" y="6078447"/>
            <a:ext cx="469359" cy="383476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2">
              <a:lnSpc>
                <a:spcPts val="1335"/>
              </a:lnSpc>
            </a:pPr>
            <a:r>
              <a:rPr sz="1300" b="1" dirty="0">
                <a:solidFill>
                  <a:srgbClr val="034EA2"/>
                </a:solidFill>
                <a:latin typeface="Arial"/>
                <a:cs typeface="Arial"/>
              </a:rPr>
              <a:t>Coaster</a:t>
            </a:r>
            <a:r>
              <a:rPr sz="1300" b="1" spc="13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spc="45" dirty="0">
                <a:solidFill>
                  <a:srgbClr val="034EA2"/>
                </a:solidFill>
                <a:latin typeface="Arial"/>
                <a:cs typeface="Arial"/>
              </a:rPr>
              <a:t>with</a:t>
            </a:r>
            <a:r>
              <a:rPr sz="1300" b="1" spc="17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spc="55" dirty="0">
                <a:solidFill>
                  <a:srgbClr val="034EA2"/>
                </a:solidFill>
                <a:latin typeface="Arial"/>
                <a:cs typeface="Arial"/>
              </a:rPr>
              <a:t>the</a:t>
            </a:r>
            <a:r>
              <a:rPr sz="1300" b="1" spc="17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034EA2"/>
                </a:solidFill>
                <a:latin typeface="Arial"/>
                <a:cs typeface="Arial"/>
              </a:rPr>
              <a:t>shortest</a:t>
            </a:r>
            <a:r>
              <a:rPr sz="1300" b="1" spc="17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034EA2"/>
                </a:solidFill>
                <a:latin typeface="Arial"/>
                <a:cs typeface="Arial"/>
              </a:rPr>
              <a:t>absorption</a:t>
            </a:r>
            <a:r>
              <a:rPr sz="1300" b="1" spc="17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spc="-10" dirty="0">
                <a:solidFill>
                  <a:srgbClr val="034EA2"/>
                </a:solidFill>
                <a:latin typeface="Arial"/>
                <a:cs typeface="Arial"/>
              </a:rPr>
              <a:t>time:</a:t>
            </a:r>
            <a:endParaRPr sz="1300" dirty="0">
              <a:latin typeface="Arial"/>
              <a:cs typeface="Arial"/>
            </a:endParaRPr>
          </a:p>
          <a:p>
            <a:pPr marL="12702">
              <a:spcBef>
                <a:spcPts val="765"/>
              </a:spcBef>
            </a:pPr>
            <a:r>
              <a:rPr sz="1300" b="1" dirty="0">
                <a:solidFill>
                  <a:srgbClr val="034EA2"/>
                </a:solidFill>
                <a:latin typeface="Arial"/>
                <a:cs typeface="Arial"/>
              </a:rPr>
              <a:t>Coaster</a:t>
            </a:r>
            <a:r>
              <a:rPr sz="1300" b="1" spc="12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spc="45" dirty="0">
                <a:solidFill>
                  <a:srgbClr val="034EA2"/>
                </a:solidFill>
                <a:latin typeface="Arial"/>
                <a:cs typeface="Arial"/>
              </a:rPr>
              <a:t>with</a:t>
            </a:r>
            <a:r>
              <a:rPr sz="1300" b="1" spc="16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spc="55" dirty="0">
                <a:solidFill>
                  <a:srgbClr val="034EA2"/>
                </a:solidFill>
                <a:latin typeface="Arial"/>
                <a:cs typeface="Arial"/>
              </a:rPr>
              <a:t>the</a:t>
            </a:r>
            <a:r>
              <a:rPr sz="1300" b="1" spc="16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034EA2"/>
                </a:solidFill>
                <a:latin typeface="Arial"/>
                <a:cs typeface="Arial"/>
              </a:rPr>
              <a:t>highest</a:t>
            </a:r>
            <a:r>
              <a:rPr sz="1300" b="1" spc="16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034EA2"/>
                </a:solidFill>
                <a:latin typeface="Arial"/>
                <a:cs typeface="Arial"/>
              </a:rPr>
              <a:t>absorption</a:t>
            </a:r>
            <a:r>
              <a:rPr sz="1300" b="1" spc="16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spc="35" dirty="0">
                <a:solidFill>
                  <a:srgbClr val="034EA2"/>
                </a:solidFill>
                <a:latin typeface="Arial"/>
                <a:cs typeface="Arial"/>
              </a:rPr>
              <a:t>capacity:</a:t>
            </a:r>
            <a:endParaRPr sz="1300" dirty="0">
              <a:latin typeface="Arial"/>
              <a:cs typeface="Arial"/>
            </a:endParaRPr>
          </a:p>
        </p:txBody>
      </p:sp>
      <p:sp>
        <p:nvSpPr>
          <p:cNvPr id="170" name="object 170"/>
          <p:cNvSpPr txBox="1"/>
          <p:nvPr/>
        </p:nvSpPr>
        <p:spPr>
          <a:xfrm>
            <a:off x="6724899" y="2196946"/>
            <a:ext cx="469359" cy="236918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2">
              <a:lnSpc>
                <a:spcPts val="1335"/>
              </a:lnSpc>
            </a:pPr>
            <a:r>
              <a:rPr sz="1300" b="1" dirty="0">
                <a:solidFill>
                  <a:srgbClr val="034EA2"/>
                </a:solidFill>
                <a:latin typeface="Arial"/>
                <a:cs typeface="Arial"/>
              </a:rPr>
              <a:t>,</a:t>
            </a:r>
            <a:r>
              <a:rPr sz="1300" b="1" spc="10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spc="50" dirty="0">
                <a:solidFill>
                  <a:srgbClr val="034EA2"/>
                </a:solidFill>
                <a:latin typeface="Arial"/>
                <a:cs typeface="Arial"/>
              </a:rPr>
              <a:t>water</a:t>
            </a:r>
            <a:r>
              <a:rPr sz="1300" b="1" spc="7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034EA2"/>
                </a:solidFill>
                <a:latin typeface="Arial"/>
                <a:cs typeface="Arial"/>
              </a:rPr>
              <a:t>absorption</a:t>
            </a:r>
            <a:r>
              <a:rPr sz="1300" b="1" spc="10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spc="-10" dirty="0">
                <a:solidFill>
                  <a:srgbClr val="034EA2"/>
                </a:solidFill>
                <a:latin typeface="Arial"/>
                <a:cs typeface="Arial"/>
              </a:rPr>
              <a:t>time:</a:t>
            </a:r>
            <a:endParaRPr sz="1300">
              <a:latin typeface="Arial"/>
              <a:cs typeface="Arial"/>
            </a:endParaRPr>
          </a:p>
          <a:p>
            <a:pPr marL="39376">
              <a:spcBef>
                <a:spcPts val="765"/>
              </a:spcBef>
            </a:pPr>
            <a:r>
              <a:rPr sz="1300" b="1" dirty="0">
                <a:solidFill>
                  <a:srgbClr val="034EA2"/>
                </a:solidFill>
                <a:latin typeface="Arial"/>
                <a:cs typeface="Arial"/>
              </a:rPr>
              <a:t>,</a:t>
            </a:r>
            <a:r>
              <a:rPr sz="1300" b="1" spc="10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spc="50" dirty="0">
                <a:solidFill>
                  <a:srgbClr val="034EA2"/>
                </a:solidFill>
                <a:latin typeface="Arial"/>
                <a:cs typeface="Arial"/>
              </a:rPr>
              <a:t>water</a:t>
            </a:r>
            <a:r>
              <a:rPr sz="1300" b="1" spc="7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034EA2"/>
                </a:solidFill>
                <a:latin typeface="Arial"/>
                <a:cs typeface="Arial"/>
              </a:rPr>
              <a:t>absorption</a:t>
            </a:r>
            <a:r>
              <a:rPr sz="1300" b="1" spc="10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spc="-10" dirty="0">
                <a:solidFill>
                  <a:srgbClr val="034EA2"/>
                </a:solidFill>
                <a:latin typeface="Arial"/>
                <a:cs typeface="Arial"/>
              </a:rPr>
              <a:t>capacity:</a:t>
            </a:r>
            <a:endParaRPr sz="1300">
              <a:latin typeface="Arial"/>
              <a:cs typeface="Arial"/>
            </a:endParaRPr>
          </a:p>
        </p:txBody>
      </p:sp>
      <p:sp>
        <p:nvSpPr>
          <p:cNvPr id="171" name="object 171"/>
          <p:cNvSpPr/>
          <p:nvPr/>
        </p:nvSpPr>
        <p:spPr>
          <a:xfrm>
            <a:off x="1403999" y="0"/>
            <a:ext cx="756285" cy="10692130"/>
          </a:xfrm>
          <a:custGeom>
            <a:avLst/>
            <a:gdLst/>
            <a:ahLst/>
            <a:cxnLst/>
            <a:rect l="l" t="t" r="r" b="b"/>
            <a:pathLst>
              <a:path w="756285" h="10692130">
                <a:moveTo>
                  <a:pt x="756005" y="0"/>
                </a:moveTo>
                <a:lnTo>
                  <a:pt x="0" y="0"/>
                </a:lnTo>
                <a:lnTo>
                  <a:pt x="0" y="10692003"/>
                </a:lnTo>
                <a:lnTo>
                  <a:pt x="756005" y="10692003"/>
                </a:lnTo>
                <a:lnTo>
                  <a:pt x="756005" y="0"/>
                </a:lnTo>
                <a:close/>
              </a:path>
            </a:pathLst>
          </a:custGeom>
          <a:solidFill>
            <a:srgbClr val="034E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" name="object 172"/>
          <p:cNvSpPr txBox="1"/>
          <p:nvPr/>
        </p:nvSpPr>
        <p:spPr>
          <a:xfrm>
            <a:off x="1540696" y="569680"/>
            <a:ext cx="507831" cy="962088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2">
              <a:lnSpc>
                <a:spcPts val="1810"/>
              </a:lnSpc>
            </a:pPr>
            <a:r>
              <a:rPr b="1" spc="-40" dirty="0">
                <a:solidFill>
                  <a:srgbClr val="FFFFFF"/>
                </a:solidFill>
                <a:latin typeface="Arial"/>
                <a:cs typeface="Arial"/>
              </a:rPr>
              <a:t>Experiment</a:t>
            </a:r>
            <a:r>
              <a:rPr b="1" spc="-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b="1" spc="-55" dirty="0">
                <a:solidFill>
                  <a:srgbClr val="FFFFFF"/>
                </a:solidFill>
                <a:latin typeface="Arial"/>
                <a:cs typeface="Arial"/>
              </a:rPr>
              <a:t>(III):</a:t>
            </a:r>
            <a:r>
              <a:rPr b="1" spc="-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b="1" spc="-40" dirty="0">
                <a:solidFill>
                  <a:srgbClr val="FFFFFF"/>
                </a:solidFill>
                <a:latin typeface="Arial"/>
                <a:cs typeface="Arial"/>
              </a:rPr>
              <a:t>Comparing</a:t>
            </a:r>
            <a:r>
              <a:rPr b="1" spc="-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b="1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b="1" spc="-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b="1" dirty="0">
                <a:solidFill>
                  <a:srgbClr val="FFFFFF"/>
                </a:solidFill>
                <a:latin typeface="Arial"/>
                <a:cs typeface="Arial"/>
              </a:rPr>
              <a:t>water</a:t>
            </a:r>
            <a:r>
              <a:rPr b="1" spc="-1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b="1" spc="-65" dirty="0">
                <a:solidFill>
                  <a:srgbClr val="FFFFFF"/>
                </a:solidFill>
                <a:latin typeface="Arial"/>
                <a:cs typeface="Arial"/>
              </a:rPr>
              <a:t>absorbency</a:t>
            </a:r>
            <a:r>
              <a:rPr b="1" spc="-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b="1" spc="-55" dirty="0">
                <a:solidFill>
                  <a:srgbClr val="FFFFFF"/>
                </a:solidFill>
                <a:latin typeface="Arial"/>
                <a:cs typeface="Arial"/>
              </a:rPr>
              <a:t>level</a:t>
            </a:r>
            <a:r>
              <a:rPr b="1" spc="-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b="1" spc="-30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b="1" spc="-1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b="1" spc="-35" dirty="0">
                <a:solidFill>
                  <a:srgbClr val="FFFFFF"/>
                </a:solidFill>
                <a:latin typeface="Arial"/>
                <a:cs typeface="Arial"/>
              </a:rPr>
              <a:t>eco-</a:t>
            </a:r>
            <a:r>
              <a:rPr b="1" spc="-60" dirty="0">
                <a:solidFill>
                  <a:srgbClr val="FFFFFF"/>
                </a:solidFill>
                <a:latin typeface="Arial"/>
                <a:cs typeface="Arial"/>
              </a:rPr>
              <a:t>coasters</a:t>
            </a:r>
            <a:r>
              <a:rPr b="1" spc="-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b="1" spc="-20" dirty="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b="1" spc="-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b="1" spc="-10" dirty="0">
                <a:solidFill>
                  <a:srgbClr val="FFFFFF"/>
                </a:solidFill>
                <a:latin typeface="Arial"/>
                <a:cs typeface="Arial"/>
              </a:rPr>
              <a:t>market</a:t>
            </a:r>
            <a:r>
              <a:rPr b="1" spc="-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b="1" spc="-10" dirty="0">
                <a:solidFill>
                  <a:srgbClr val="FFFFFF"/>
                </a:solidFill>
                <a:latin typeface="Arial"/>
                <a:cs typeface="Arial"/>
              </a:rPr>
              <a:t>available</a:t>
            </a:r>
            <a:endParaRPr dirty="0">
              <a:latin typeface="Arial"/>
              <a:cs typeface="Arial"/>
            </a:endParaRPr>
          </a:p>
          <a:p>
            <a:pPr marL="12702"/>
            <a:r>
              <a:rPr b="1" spc="-10" dirty="0">
                <a:solidFill>
                  <a:srgbClr val="FFFFFF"/>
                </a:solidFill>
                <a:latin typeface="Arial"/>
                <a:cs typeface="Arial"/>
              </a:rPr>
              <a:t>coasters</a:t>
            </a:r>
            <a:endParaRPr dirty="0">
              <a:latin typeface="Arial"/>
              <a:cs typeface="Arial"/>
            </a:endParaRPr>
          </a:p>
        </p:txBody>
      </p:sp>
      <p:sp>
        <p:nvSpPr>
          <p:cNvPr id="174" name="object 174"/>
          <p:cNvSpPr txBox="1"/>
          <p:nvPr/>
        </p:nvSpPr>
        <p:spPr>
          <a:xfrm>
            <a:off x="963860" y="7559675"/>
            <a:ext cx="192360" cy="266890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2">
              <a:lnSpc>
                <a:spcPts val="1525"/>
              </a:lnSpc>
            </a:pPr>
            <a:r>
              <a:rPr sz="1500" b="1" spc="20" dirty="0">
                <a:solidFill>
                  <a:srgbClr val="00B9B5"/>
                </a:solidFill>
                <a:latin typeface="Arial"/>
                <a:cs typeface="Arial"/>
              </a:rPr>
              <a:t>Experimental</a:t>
            </a:r>
            <a:r>
              <a:rPr sz="1500" b="1" spc="190" dirty="0">
                <a:solidFill>
                  <a:srgbClr val="00B9B5"/>
                </a:solidFill>
                <a:latin typeface="Arial"/>
                <a:cs typeface="Arial"/>
              </a:rPr>
              <a:t> </a:t>
            </a:r>
            <a:r>
              <a:rPr sz="1500" b="1" spc="105" dirty="0">
                <a:solidFill>
                  <a:srgbClr val="00B9B5"/>
                </a:solidFill>
                <a:latin typeface="Arial"/>
                <a:cs typeface="Arial"/>
              </a:rPr>
              <a:t>Data</a:t>
            </a:r>
            <a:r>
              <a:rPr sz="1500" b="1" spc="195" dirty="0">
                <a:solidFill>
                  <a:srgbClr val="00B9B5"/>
                </a:solidFill>
                <a:latin typeface="Arial"/>
                <a:cs typeface="Arial"/>
              </a:rPr>
              <a:t> </a:t>
            </a:r>
            <a:r>
              <a:rPr sz="1500" b="1" spc="20" dirty="0">
                <a:solidFill>
                  <a:srgbClr val="00B9B5"/>
                </a:solidFill>
                <a:latin typeface="Arial"/>
                <a:cs typeface="Arial"/>
              </a:rPr>
              <a:t>Sheet</a:t>
            </a:r>
            <a:r>
              <a:rPr sz="1500" b="1" spc="190" dirty="0">
                <a:solidFill>
                  <a:srgbClr val="00B9B5"/>
                </a:solidFill>
                <a:latin typeface="Arial"/>
                <a:cs typeface="Arial"/>
              </a:rPr>
              <a:t> </a:t>
            </a:r>
            <a:r>
              <a:rPr sz="1500" b="1" spc="-25" dirty="0">
                <a:solidFill>
                  <a:srgbClr val="00B9B5"/>
                </a:solidFill>
                <a:latin typeface="Arial"/>
                <a:cs typeface="Arial"/>
              </a:rPr>
              <a:t>III</a:t>
            </a:r>
            <a:endParaRPr sz="1500" dirty="0">
              <a:latin typeface="Arial"/>
              <a:cs typeface="Arial"/>
            </a:endParaRPr>
          </a:p>
        </p:txBody>
      </p:sp>
      <p:sp>
        <p:nvSpPr>
          <p:cNvPr id="175" name="object 175"/>
          <p:cNvSpPr/>
          <p:nvPr/>
        </p:nvSpPr>
        <p:spPr>
          <a:xfrm>
            <a:off x="349902" y="5410937"/>
            <a:ext cx="396240" cy="4914265"/>
          </a:xfrm>
          <a:custGeom>
            <a:avLst/>
            <a:gdLst/>
            <a:ahLst/>
            <a:cxnLst/>
            <a:rect l="l" t="t" r="r" b="b"/>
            <a:pathLst>
              <a:path w="396240" h="4914265">
                <a:moveTo>
                  <a:pt x="197993" y="0"/>
                </a:moveTo>
                <a:lnTo>
                  <a:pt x="152595" y="5693"/>
                </a:lnTo>
                <a:lnTo>
                  <a:pt x="110921" y="21909"/>
                </a:lnTo>
                <a:lnTo>
                  <a:pt x="74159" y="47356"/>
                </a:lnTo>
                <a:lnTo>
                  <a:pt x="43497" y="80739"/>
                </a:lnTo>
                <a:lnTo>
                  <a:pt x="20124" y="120764"/>
                </a:lnTo>
                <a:lnTo>
                  <a:pt x="5229" y="166139"/>
                </a:lnTo>
                <a:lnTo>
                  <a:pt x="0" y="215569"/>
                </a:lnTo>
                <a:lnTo>
                  <a:pt x="0" y="4698428"/>
                </a:lnTo>
                <a:lnTo>
                  <a:pt x="5229" y="4747854"/>
                </a:lnTo>
                <a:lnTo>
                  <a:pt x="20124" y="4793227"/>
                </a:lnTo>
                <a:lnTo>
                  <a:pt x="43497" y="4833253"/>
                </a:lnTo>
                <a:lnTo>
                  <a:pt x="74159" y="4866638"/>
                </a:lnTo>
                <a:lnTo>
                  <a:pt x="110921" y="4892086"/>
                </a:lnTo>
                <a:lnTo>
                  <a:pt x="152595" y="4908304"/>
                </a:lnTo>
                <a:lnTo>
                  <a:pt x="197993" y="4913998"/>
                </a:lnTo>
                <a:lnTo>
                  <a:pt x="243395" y="4908304"/>
                </a:lnTo>
                <a:lnTo>
                  <a:pt x="285072" y="4892086"/>
                </a:lnTo>
                <a:lnTo>
                  <a:pt x="321837" y="4866638"/>
                </a:lnTo>
                <a:lnTo>
                  <a:pt x="352500" y="4833253"/>
                </a:lnTo>
                <a:lnTo>
                  <a:pt x="375873" y="4793227"/>
                </a:lnTo>
                <a:lnTo>
                  <a:pt x="390769" y="4747854"/>
                </a:lnTo>
                <a:lnTo>
                  <a:pt x="395998" y="4698428"/>
                </a:lnTo>
                <a:lnTo>
                  <a:pt x="395998" y="215569"/>
                </a:lnTo>
                <a:lnTo>
                  <a:pt x="390769" y="166139"/>
                </a:lnTo>
                <a:lnTo>
                  <a:pt x="375873" y="120764"/>
                </a:lnTo>
                <a:lnTo>
                  <a:pt x="352500" y="80739"/>
                </a:lnTo>
                <a:lnTo>
                  <a:pt x="321837" y="47356"/>
                </a:lnTo>
                <a:lnTo>
                  <a:pt x="285072" y="21909"/>
                </a:lnTo>
                <a:lnTo>
                  <a:pt x="243395" y="5693"/>
                </a:lnTo>
                <a:lnTo>
                  <a:pt x="197993" y="0"/>
                </a:lnTo>
                <a:close/>
              </a:path>
            </a:pathLst>
          </a:custGeom>
          <a:solidFill>
            <a:srgbClr val="034E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" name="object 176"/>
          <p:cNvSpPr txBox="1"/>
          <p:nvPr/>
        </p:nvSpPr>
        <p:spPr>
          <a:xfrm>
            <a:off x="438833" y="5479220"/>
            <a:ext cx="192360" cy="477774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2">
              <a:lnSpc>
                <a:spcPts val="1525"/>
              </a:lnSpc>
            </a:pPr>
            <a:r>
              <a:rPr sz="1500" b="1" spc="-10" dirty="0">
                <a:solidFill>
                  <a:srgbClr val="FFFFFF"/>
                </a:solidFill>
                <a:latin typeface="Arial"/>
                <a:cs typeface="Arial"/>
              </a:rPr>
              <a:t>“Design</a:t>
            </a:r>
            <a:r>
              <a:rPr sz="1500" b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15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FFFFFF"/>
                </a:solidFill>
                <a:latin typeface="Arial"/>
                <a:cs typeface="Arial"/>
              </a:rPr>
              <a:t>Make”:</a:t>
            </a:r>
            <a:r>
              <a:rPr sz="15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spc="-25" dirty="0">
                <a:solidFill>
                  <a:srgbClr val="FFFFFF"/>
                </a:solidFill>
                <a:latin typeface="Arial"/>
                <a:cs typeface="Arial"/>
              </a:rPr>
              <a:t>Upcycling</a:t>
            </a:r>
            <a:r>
              <a:rPr sz="1500" b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1500" b="1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spc="-10" dirty="0">
                <a:solidFill>
                  <a:srgbClr val="FFFFFF"/>
                </a:solidFill>
                <a:latin typeface="Arial"/>
                <a:cs typeface="Arial"/>
              </a:rPr>
              <a:t>Waterworks</a:t>
            </a:r>
            <a:r>
              <a:rPr sz="15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spc="-10" dirty="0">
                <a:solidFill>
                  <a:srgbClr val="FFFFFF"/>
                </a:solidFill>
                <a:latin typeface="Arial"/>
                <a:cs typeface="Arial"/>
              </a:rPr>
              <a:t>Sludge</a:t>
            </a:r>
            <a:endParaRPr sz="1500">
              <a:latin typeface="Arial"/>
              <a:cs typeface="Arial"/>
            </a:endParaRPr>
          </a:p>
        </p:txBody>
      </p:sp>
      <p:sp>
        <p:nvSpPr>
          <p:cNvPr id="177" name="object 177"/>
          <p:cNvSpPr/>
          <p:nvPr/>
        </p:nvSpPr>
        <p:spPr>
          <a:xfrm>
            <a:off x="6878340" y="4582805"/>
            <a:ext cx="0" cy="1735455"/>
          </a:xfrm>
          <a:custGeom>
            <a:avLst/>
            <a:gdLst/>
            <a:ahLst/>
            <a:cxnLst/>
            <a:rect l="l" t="t" r="r" b="b"/>
            <a:pathLst>
              <a:path h="1735454">
                <a:moveTo>
                  <a:pt x="0" y="1735201"/>
                </a:moveTo>
                <a:lnTo>
                  <a:pt x="0" y="0"/>
                </a:lnTo>
              </a:path>
            </a:pathLst>
          </a:custGeom>
          <a:ln w="19050">
            <a:solidFill>
              <a:srgbClr val="034EA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" name="object 178"/>
          <p:cNvSpPr/>
          <p:nvPr/>
        </p:nvSpPr>
        <p:spPr>
          <a:xfrm>
            <a:off x="6878340" y="846005"/>
            <a:ext cx="0" cy="1674495"/>
          </a:xfrm>
          <a:custGeom>
            <a:avLst/>
            <a:gdLst/>
            <a:ahLst/>
            <a:cxnLst/>
            <a:rect l="l" t="t" r="r" b="b"/>
            <a:pathLst>
              <a:path h="1674495">
                <a:moveTo>
                  <a:pt x="0" y="1673999"/>
                </a:moveTo>
                <a:lnTo>
                  <a:pt x="0" y="0"/>
                </a:lnTo>
              </a:path>
            </a:pathLst>
          </a:custGeom>
          <a:ln w="19050">
            <a:solidFill>
              <a:srgbClr val="034EA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" name="object 179"/>
          <p:cNvSpPr/>
          <p:nvPr/>
        </p:nvSpPr>
        <p:spPr>
          <a:xfrm>
            <a:off x="7180733" y="4584606"/>
            <a:ext cx="0" cy="1470660"/>
          </a:xfrm>
          <a:custGeom>
            <a:avLst/>
            <a:gdLst/>
            <a:ahLst/>
            <a:cxnLst/>
            <a:rect l="l" t="t" r="r" b="b"/>
            <a:pathLst>
              <a:path h="1470660">
                <a:moveTo>
                  <a:pt x="0" y="1470596"/>
                </a:moveTo>
                <a:lnTo>
                  <a:pt x="0" y="0"/>
                </a:lnTo>
              </a:path>
            </a:pathLst>
          </a:custGeom>
          <a:ln w="19050">
            <a:solidFill>
              <a:srgbClr val="034EA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" name="object 180"/>
          <p:cNvSpPr/>
          <p:nvPr/>
        </p:nvSpPr>
        <p:spPr>
          <a:xfrm>
            <a:off x="7180733" y="828005"/>
            <a:ext cx="0" cy="1350010"/>
          </a:xfrm>
          <a:custGeom>
            <a:avLst/>
            <a:gdLst/>
            <a:ahLst/>
            <a:cxnLst/>
            <a:rect l="l" t="t" r="r" b="b"/>
            <a:pathLst>
              <a:path h="1350010">
                <a:moveTo>
                  <a:pt x="0" y="1349997"/>
                </a:moveTo>
                <a:lnTo>
                  <a:pt x="0" y="0"/>
                </a:lnTo>
              </a:path>
            </a:pathLst>
          </a:custGeom>
          <a:ln w="19050">
            <a:solidFill>
              <a:srgbClr val="034EA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96000" y="2008802"/>
            <a:ext cx="939165" cy="5073650"/>
            <a:chOff x="395998" y="2008802"/>
            <a:chExt cx="939165" cy="5073650"/>
          </a:xfrm>
        </p:grpSpPr>
        <p:sp>
          <p:nvSpPr>
            <p:cNvPr id="3" name="object 3"/>
            <p:cNvSpPr/>
            <p:nvPr/>
          </p:nvSpPr>
          <p:spPr>
            <a:xfrm>
              <a:off x="395998" y="2013559"/>
              <a:ext cx="934085" cy="5069205"/>
            </a:xfrm>
            <a:custGeom>
              <a:avLst/>
              <a:gdLst/>
              <a:ahLst/>
              <a:cxnLst/>
              <a:rect l="l" t="t" r="r" b="b"/>
              <a:pathLst>
                <a:path w="934085" h="5069205">
                  <a:moveTo>
                    <a:pt x="934021" y="0"/>
                  </a:moveTo>
                  <a:lnTo>
                    <a:pt x="0" y="0"/>
                  </a:lnTo>
                  <a:lnTo>
                    <a:pt x="0" y="2607868"/>
                  </a:lnTo>
                  <a:lnTo>
                    <a:pt x="0" y="5068748"/>
                  </a:lnTo>
                  <a:lnTo>
                    <a:pt x="934021" y="5068748"/>
                  </a:lnTo>
                  <a:lnTo>
                    <a:pt x="934021" y="2607868"/>
                  </a:lnTo>
                  <a:lnTo>
                    <a:pt x="934021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330016" y="2780521"/>
              <a:ext cx="0" cy="605790"/>
            </a:xfrm>
            <a:custGeom>
              <a:avLst/>
              <a:gdLst/>
              <a:ahLst/>
              <a:cxnLst/>
              <a:rect l="l" t="t" r="r" b="b"/>
              <a:pathLst>
                <a:path h="605789">
                  <a:moveTo>
                    <a:pt x="0" y="605701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330016" y="3395741"/>
              <a:ext cx="0" cy="605790"/>
            </a:xfrm>
            <a:custGeom>
              <a:avLst/>
              <a:gdLst/>
              <a:ahLst/>
              <a:cxnLst/>
              <a:rect l="l" t="t" r="r" b="b"/>
              <a:pathLst>
                <a:path h="605789">
                  <a:moveTo>
                    <a:pt x="0" y="605701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330016" y="4010962"/>
              <a:ext cx="0" cy="605790"/>
            </a:xfrm>
            <a:custGeom>
              <a:avLst/>
              <a:gdLst/>
              <a:ahLst/>
              <a:cxnLst/>
              <a:rect l="l" t="t" r="r" b="b"/>
              <a:pathLst>
                <a:path h="605789">
                  <a:moveTo>
                    <a:pt x="0" y="605701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330016" y="4626182"/>
              <a:ext cx="0" cy="605790"/>
            </a:xfrm>
            <a:custGeom>
              <a:avLst/>
              <a:gdLst/>
              <a:ahLst/>
              <a:cxnLst/>
              <a:rect l="l" t="t" r="r" b="b"/>
              <a:pathLst>
                <a:path h="605789">
                  <a:moveTo>
                    <a:pt x="0" y="605701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330016" y="5241401"/>
              <a:ext cx="0" cy="605790"/>
            </a:xfrm>
            <a:custGeom>
              <a:avLst/>
              <a:gdLst/>
              <a:ahLst/>
              <a:cxnLst/>
              <a:rect l="l" t="t" r="r" b="b"/>
              <a:pathLst>
                <a:path h="605789">
                  <a:moveTo>
                    <a:pt x="0" y="605701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330016" y="5856621"/>
              <a:ext cx="0" cy="605790"/>
            </a:xfrm>
            <a:custGeom>
              <a:avLst/>
              <a:gdLst/>
              <a:ahLst/>
              <a:cxnLst/>
              <a:rect l="l" t="t" r="r" b="b"/>
              <a:pathLst>
                <a:path h="605789">
                  <a:moveTo>
                    <a:pt x="0" y="605701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330016" y="6471841"/>
              <a:ext cx="0" cy="605790"/>
            </a:xfrm>
            <a:custGeom>
              <a:avLst/>
              <a:gdLst/>
              <a:ahLst/>
              <a:cxnLst/>
              <a:rect l="l" t="t" r="r" b="b"/>
              <a:pathLst>
                <a:path h="605790">
                  <a:moveTo>
                    <a:pt x="0" y="605701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95999" y="2013564"/>
              <a:ext cx="934085" cy="0"/>
            </a:xfrm>
            <a:custGeom>
              <a:avLst/>
              <a:gdLst/>
              <a:ahLst/>
              <a:cxnLst/>
              <a:rect l="l" t="t" r="r" b="b"/>
              <a:pathLst>
                <a:path w="934085">
                  <a:moveTo>
                    <a:pt x="0" y="0"/>
                  </a:moveTo>
                  <a:lnTo>
                    <a:pt x="934021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12" name="object 12"/>
          <p:cNvGraphicFramePr>
            <a:graphicFrameLocks noGrp="1"/>
          </p:cNvGraphicFramePr>
          <p:nvPr/>
        </p:nvGraphicFramePr>
        <p:xfrm>
          <a:off x="391239" y="2004041"/>
          <a:ext cx="6793229" cy="50692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340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38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84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484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4843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85445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232410">
                        <a:lnSpc>
                          <a:spcPct val="100000"/>
                        </a:lnSpc>
                      </a:pPr>
                      <a:r>
                        <a:rPr sz="13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Group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88265" marB="0">
                    <a:lnR w="9525">
                      <a:solidFill>
                        <a:srgbClr val="FFFFFF"/>
                      </a:solidFill>
                      <a:prstDash val="solid"/>
                    </a:lnR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72CBC9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solidFill>
                      <a:srgbClr val="3777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sz="1300" b="1" spc="-6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Test</a:t>
                      </a:r>
                      <a:r>
                        <a:rPr sz="1300" b="1" spc="-7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-3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87630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3777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sz="1300" b="1" spc="-6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Test</a:t>
                      </a:r>
                      <a:r>
                        <a:rPr sz="1300" b="1" spc="-7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-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87630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3777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sz="1300" b="1" spc="-6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Test</a:t>
                      </a:r>
                      <a:r>
                        <a:rPr sz="1300" b="1" spc="-7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-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3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87630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3777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88265" marB="0">
                    <a:lnR w="9525">
                      <a:solidFill>
                        <a:srgbClr val="FFFFFF"/>
                      </a:solidFill>
                      <a:prstDash val="solid"/>
                    </a:lnR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72CBC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solidFill>
                      <a:srgbClr val="3777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1300" b="1" spc="-6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Sound</a:t>
                      </a:r>
                      <a:r>
                        <a:rPr sz="1300" b="1" spc="-7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-4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level</a:t>
                      </a:r>
                      <a:r>
                        <a:rPr sz="1300" b="1" spc="-7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(dB)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83185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solidFill>
                      <a:srgbClr val="3777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1300" b="1" spc="-6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Sound</a:t>
                      </a:r>
                      <a:r>
                        <a:rPr sz="1300" b="1" spc="-7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-4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level</a:t>
                      </a:r>
                      <a:r>
                        <a:rPr sz="1300" b="1" spc="-7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(dB)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83185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solidFill>
                      <a:srgbClr val="3777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1300" b="1" spc="-6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Sound</a:t>
                      </a:r>
                      <a:r>
                        <a:rPr sz="1300" b="1" spc="-7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-4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level</a:t>
                      </a:r>
                      <a:r>
                        <a:rPr sz="1300" b="1" spc="-7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(dB)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83185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solidFill>
                      <a:srgbClr val="3777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46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300" b="1" spc="-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10160" marB="0"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14984" marR="256540" indent="-250825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sz="1300" b="1" spc="-3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Eco-</a:t>
                      </a:r>
                      <a:r>
                        <a:rPr sz="1300" b="1" spc="-4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acoustic </a:t>
                      </a:r>
                      <a:r>
                        <a:rPr sz="1300" b="1" spc="-5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block</a:t>
                      </a:r>
                      <a:r>
                        <a:rPr sz="1300" b="1" spc="-6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I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100965" marB="0">
                    <a:lnR w="9525">
                      <a:solidFill>
                        <a:srgbClr val="72CBC9"/>
                      </a:solidFill>
                      <a:prstDash val="solid"/>
                    </a:lnR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46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3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II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10160" marB="0"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72CBC9"/>
                    </a:solidFill>
                  </a:tcPr>
                </a:tc>
                <a:tc>
                  <a:txBody>
                    <a:bodyPr/>
                    <a:lstStyle/>
                    <a:p>
                      <a:pPr marL="493395" marR="256540" indent="-229235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sz="1300" b="1" spc="-3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Eco-</a:t>
                      </a:r>
                      <a:r>
                        <a:rPr sz="1300" b="1" spc="-4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acoustic </a:t>
                      </a:r>
                      <a:r>
                        <a:rPr sz="1300" b="1" spc="-5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block</a:t>
                      </a:r>
                      <a:r>
                        <a:rPr sz="1300" b="1" spc="-6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-3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II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100965" marB="0"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  <a:solidFill>
                      <a:srgbClr val="DCDD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  <a:solidFill>
                      <a:srgbClr val="DCDD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  <a:solidFill>
                      <a:srgbClr val="DCDD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  <a:solidFill>
                      <a:srgbClr val="DCDD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46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3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III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10160" marB="0"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71170" marR="256540" indent="-207010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sz="1300" b="1" spc="-3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Eco-</a:t>
                      </a:r>
                      <a:r>
                        <a:rPr sz="1300" b="1" spc="-4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acoustic </a:t>
                      </a:r>
                      <a:r>
                        <a:rPr sz="1300" b="1" spc="-5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block</a:t>
                      </a:r>
                      <a:r>
                        <a:rPr sz="1300" b="1" spc="-6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III</a:t>
                      </a:r>
                      <a:endParaRPr sz="1300" dirty="0">
                        <a:latin typeface="Arial"/>
                        <a:cs typeface="Arial"/>
                      </a:endParaRPr>
                    </a:p>
                  </a:txBody>
                  <a:tcPr marL="0" marR="0" marT="100965" marB="0"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46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3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IV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10160" marB="0"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60375" marR="256540" indent="-196215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sz="1300" b="1" spc="-3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Eco-</a:t>
                      </a:r>
                      <a:r>
                        <a:rPr sz="1300" b="1" spc="-4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acoustic </a:t>
                      </a:r>
                      <a:r>
                        <a:rPr sz="1300" b="1" spc="-5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block</a:t>
                      </a:r>
                      <a:r>
                        <a:rPr sz="1300" b="1" spc="-6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-3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IV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100965" marB="0"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  <a:solidFill>
                      <a:srgbClr val="DCDD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  <a:solidFill>
                      <a:srgbClr val="DCDD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  <a:solidFill>
                      <a:srgbClr val="DCDD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  <a:solidFill>
                      <a:srgbClr val="DCDD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146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300" b="1" spc="-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V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9525" marB="0"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83870" marR="256540" indent="-219710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sz="1300" b="1" spc="-3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Eco-</a:t>
                      </a:r>
                      <a:r>
                        <a:rPr sz="1300" b="1" spc="-4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acoustic </a:t>
                      </a:r>
                      <a:r>
                        <a:rPr sz="1300" b="1" spc="-5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block</a:t>
                      </a:r>
                      <a:r>
                        <a:rPr sz="1300" b="1" spc="-7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V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100965" marB="0"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146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3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VI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9525" marB="0"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60375" marR="256540" indent="-196215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sz="1300" b="1" spc="-3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Eco-</a:t>
                      </a:r>
                      <a:r>
                        <a:rPr sz="1300" b="1" spc="-4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acoustic </a:t>
                      </a:r>
                      <a:r>
                        <a:rPr sz="1300" b="1" spc="-5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block</a:t>
                      </a:r>
                      <a:r>
                        <a:rPr sz="1300" b="1" spc="-7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VI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100965" marB="0"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  <a:solidFill>
                      <a:srgbClr val="DCDD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  <a:solidFill>
                      <a:srgbClr val="DCDD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  <a:solidFill>
                      <a:srgbClr val="DCDD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  <a:solidFill>
                      <a:srgbClr val="DCDD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14680">
                <a:tc gridSpan="2">
                  <a:txBody>
                    <a:bodyPr/>
                    <a:lstStyle/>
                    <a:p>
                      <a:pPr marL="1113790" marR="170180" indent="-687070">
                        <a:lnSpc>
                          <a:spcPct val="100000"/>
                        </a:lnSpc>
                        <a:spcBef>
                          <a:spcPts val="790"/>
                        </a:spcBef>
                        <a:tabLst>
                          <a:tab pos="1196340" algn="l"/>
                        </a:tabLst>
                      </a:pPr>
                      <a:r>
                        <a:rPr sz="1900" b="1" spc="307" baseline="-34188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/</a:t>
                      </a:r>
                      <a:r>
                        <a:rPr sz="1900" b="1" baseline="-34188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		</a:t>
                      </a:r>
                      <a:r>
                        <a:rPr sz="1300" b="1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Without</a:t>
                      </a:r>
                      <a:r>
                        <a:rPr sz="1300" b="1" spc="-6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eco- </a:t>
                      </a:r>
                      <a:r>
                        <a:rPr sz="1300" b="1" spc="-4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acoustic</a:t>
                      </a:r>
                      <a:r>
                        <a:rPr sz="1300" b="1" spc="-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-6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blocks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100330" marB="0">
                    <a:lnR w="9525">
                      <a:solidFill>
                        <a:srgbClr val="72CBC9"/>
                      </a:solidFill>
                      <a:prstDash val="soli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3" name="object 13"/>
          <p:cNvSpPr txBox="1"/>
          <p:nvPr/>
        </p:nvSpPr>
        <p:spPr>
          <a:xfrm>
            <a:off x="421401" y="7201537"/>
            <a:ext cx="6767830" cy="142603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2">
              <a:spcBef>
                <a:spcPts val="100"/>
              </a:spcBef>
              <a:tabLst>
                <a:tab pos="4730905" algn="l"/>
              </a:tabLst>
            </a:pPr>
            <a:r>
              <a:rPr sz="1300" b="1" dirty="0">
                <a:solidFill>
                  <a:srgbClr val="034EA2"/>
                </a:solidFill>
                <a:latin typeface="Arial"/>
                <a:cs typeface="Arial"/>
              </a:rPr>
              <a:t>When</a:t>
            </a:r>
            <a:r>
              <a:rPr sz="1300" b="1" spc="-7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spc="-55" dirty="0">
                <a:solidFill>
                  <a:srgbClr val="034EA2"/>
                </a:solidFill>
                <a:latin typeface="Arial"/>
                <a:cs typeface="Arial"/>
              </a:rPr>
              <a:t>no</a:t>
            </a:r>
            <a:r>
              <a:rPr sz="1300" b="1" spc="-7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spc="-20" dirty="0">
                <a:solidFill>
                  <a:srgbClr val="034EA2"/>
                </a:solidFill>
                <a:latin typeface="Arial"/>
                <a:cs typeface="Arial"/>
              </a:rPr>
              <a:t>eco-</a:t>
            </a:r>
            <a:r>
              <a:rPr sz="1300" b="1" spc="-50" dirty="0">
                <a:solidFill>
                  <a:srgbClr val="034EA2"/>
                </a:solidFill>
                <a:latin typeface="Arial"/>
                <a:cs typeface="Arial"/>
              </a:rPr>
              <a:t>acoustic</a:t>
            </a:r>
            <a:r>
              <a:rPr sz="1300" b="1" spc="-7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spc="-55" dirty="0">
                <a:solidFill>
                  <a:srgbClr val="034EA2"/>
                </a:solidFill>
                <a:latin typeface="Arial"/>
                <a:cs typeface="Arial"/>
              </a:rPr>
              <a:t>block</a:t>
            </a:r>
            <a:r>
              <a:rPr sz="1300" b="1" spc="-7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spc="-40" dirty="0">
                <a:solidFill>
                  <a:srgbClr val="034EA2"/>
                </a:solidFill>
                <a:latin typeface="Arial"/>
                <a:cs typeface="Arial"/>
              </a:rPr>
              <a:t>was</a:t>
            </a:r>
            <a:r>
              <a:rPr sz="1300" b="1" spc="-7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034EA2"/>
                </a:solidFill>
                <a:latin typeface="Arial"/>
                <a:cs typeface="Arial"/>
              </a:rPr>
              <a:t>placed,</a:t>
            </a:r>
            <a:r>
              <a:rPr sz="1300" b="1" spc="-7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u="heavy" dirty="0">
                <a:solidFill>
                  <a:srgbClr val="034EA2"/>
                </a:solidFill>
                <a:uFill>
                  <a:solidFill>
                    <a:srgbClr val="034EA2"/>
                  </a:solidFill>
                </a:uFill>
                <a:latin typeface="Arial"/>
                <a:cs typeface="Arial"/>
              </a:rPr>
              <a:t>	</a:t>
            </a:r>
            <a:r>
              <a:rPr sz="1300" b="1" spc="-50" dirty="0">
                <a:solidFill>
                  <a:srgbClr val="034EA2"/>
                </a:solidFill>
                <a:latin typeface="Arial"/>
                <a:cs typeface="Arial"/>
              </a:rPr>
              <a:t>dB</a:t>
            </a:r>
            <a:r>
              <a:rPr sz="1300" b="1" spc="-8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spc="-40" dirty="0">
                <a:solidFill>
                  <a:srgbClr val="034EA2"/>
                </a:solidFill>
                <a:latin typeface="Arial"/>
                <a:cs typeface="Arial"/>
              </a:rPr>
              <a:t>was</a:t>
            </a:r>
            <a:r>
              <a:rPr sz="1300" b="1" spc="-8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spc="-10" dirty="0">
                <a:solidFill>
                  <a:srgbClr val="034EA2"/>
                </a:solidFill>
                <a:latin typeface="Arial"/>
                <a:cs typeface="Arial"/>
              </a:rPr>
              <a:t>recorded;</a:t>
            </a:r>
            <a:endParaRPr sz="1300">
              <a:latin typeface="Arial"/>
              <a:cs typeface="Arial"/>
            </a:endParaRPr>
          </a:p>
          <a:p>
            <a:pPr marL="12702" marR="264204" indent="-635">
              <a:lnSpc>
                <a:spcPct val="200000"/>
              </a:lnSpc>
              <a:tabLst>
                <a:tab pos="2863693" algn="l"/>
                <a:tab pos="5180561" algn="l"/>
                <a:tab pos="5607352" algn="l"/>
              </a:tabLst>
            </a:pPr>
            <a:r>
              <a:rPr sz="1300" b="1" dirty="0">
                <a:solidFill>
                  <a:srgbClr val="034EA2"/>
                </a:solidFill>
                <a:latin typeface="Arial"/>
                <a:cs typeface="Arial"/>
              </a:rPr>
              <a:t>When</a:t>
            </a:r>
            <a:r>
              <a:rPr sz="1300" b="1" spc="-6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spc="-20" dirty="0">
                <a:solidFill>
                  <a:srgbClr val="034EA2"/>
                </a:solidFill>
                <a:latin typeface="Arial"/>
                <a:cs typeface="Arial"/>
              </a:rPr>
              <a:t>eco-</a:t>
            </a:r>
            <a:r>
              <a:rPr sz="1300" b="1" spc="-50" dirty="0">
                <a:solidFill>
                  <a:srgbClr val="034EA2"/>
                </a:solidFill>
                <a:latin typeface="Arial"/>
                <a:cs typeface="Arial"/>
              </a:rPr>
              <a:t>acoustic</a:t>
            </a:r>
            <a:r>
              <a:rPr sz="1300" b="1" spc="-6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spc="-70" dirty="0">
                <a:solidFill>
                  <a:srgbClr val="034EA2"/>
                </a:solidFill>
                <a:latin typeface="Arial"/>
                <a:cs typeface="Arial"/>
              </a:rPr>
              <a:t>blocks</a:t>
            </a:r>
            <a:r>
              <a:rPr sz="1300" b="1" spc="-6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spc="-40" dirty="0">
                <a:solidFill>
                  <a:srgbClr val="034EA2"/>
                </a:solidFill>
                <a:latin typeface="Arial"/>
                <a:cs typeface="Arial"/>
              </a:rPr>
              <a:t>were</a:t>
            </a:r>
            <a:r>
              <a:rPr sz="1300" b="1" spc="-6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spc="-30" dirty="0">
                <a:solidFill>
                  <a:srgbClr val="034EA2"/>
                </a:solidFill>
                <a:latin typeface="Arial"/>
                <a:cs typeface="Arial"/>
              </a:rPr>
              <a:t>placed,</a:t>
            </a:r>
            <a:r>
              <a:rPr sz="1300" b="1" spc="-6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034EA2"/>
                </a:solidFill>
                <a:latin typeface="Arial"/>
                <a:cs typeface="Arial"/>
              </a:rPr>
              <a:t>an</a:t>
            </a:r>
            <a:r>
              <a:rPr sz="1300" b="1" spc="-6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spc="-30" dirty="0">
                <a:solidFill>
                  <a:srgbClr val="034EA2"/>
                </a:solidFill>
                <a:latin typeface="Arial"/>
                <a:cs typeface="Arial"/>
              </a:rPr>
              <a:t>average</a:t>
            </a:r>
            <a:r>
              <a:rPr sz="1300" b="1" spc="-6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034EA2"/>
                </a:solidFill>
                <a:latin typeface="Arial"/>
                <a:cs typeface="Arial"/>
              </a:rPr>
              <a:t>of</a:t>
            </a:r>
            <a:r>
              <a:rPr sz="1300" b="1" spc="-8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u="heavy" dirty="0">
                <a:solidFill>
                  <a:srgbClr val="034EA2"/>
                </a:solidFill>
                <a:uFill>
                  <a:solidFill>
                    <a:srgbClr val="034EA2"/>
                  </a:solidFill>
                </a:uFill>
                <a:latin typeface="Arial"/>
                <a:cs typeface="Arial"/>
              </a:rPr>
              <a:t>	</a:t>
            </a:r>
            <a:r>
              <a:rPr sz="1300" b="1" spc="-13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spc="-50" dirty="0">
                <a:solidFill>
                  <a:srgbClr val="034EA2"/>
                </a:solidFill>
                <a:latin typeface="Arial"/>
                <a:cs typeface="Arial"/>
              </a:rPr>
              <a:t>dB</a:t>
            </a:r>
            <a:r>
              <a:rPr sz="1300" b="1" spc="-9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spc="-40" dirty="0">
                <a:solidFill>
                  <a:srgbClr val="034EA2"/>
                </a:solidFill>
                <a:latin typeface="Arial"/>
                <a:cs typeface="Arial"/>
              </a:rPr>
              <a:t>was</a:t>
            </a:r>
            <a:r>
              <a:rPr sz="1300" b="1" spc="-9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spc="-55" dirty="0">
                <a:solidFill>
                  <a:srgbClr val="034EA2"/>
                </a:solidFill>
                <a:latin typeface="Arial"/>
                <a:cs typeface="Arial"/>
              </a:rPr>
              <a:t>recorded; </a:t>
            </a:r>
            <a:r>
              <a:rPr sz="1300" b="1" spc="-25" dirty="0">
                <a:solidFill>
                  <a:srgbClr val="034EA2"/>
                </a:solidFill>
                <a:latin typeface="Arial"/>
                <a:cs typeface="Arial"/>
              </a:rPr>
              <a:t>The</a:t>
            </a:r>
            <a:r>
              <a:rPr sz="1300" b="1" spc="-6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spc="-35" dirty="0">
                <a:solidFill>
                  <a:srgbClr val="034EA2"/>
                </a:solidFill>
                <a:latin typeface="Arial"/>
                <a:cs typeface="Arial"/>
              </a:rPr>
              <a:t>lowest</a:t>
            </a:r>
            <a:r>
              <a:rPr sz="1300" b="1" spc="-6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spc="-30" dirty="0">
                <a:solidFill>
                  <a:srgbClr val="034EA2"/>
                </a:solidFill>
                <a:latin typeface="Arial"/>
                <a:cs typeface="Arial"/>
              </a:rPr>
              <a:t>of</a:t>
            </a:r>
            <a:r>
              <a:rPr sz="1300" b="1" spc="-9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spc="-45" dirty="0">
                <a:solidFill>
                  <a:srgbClr val="034EA2"/>
                </a:solidFill>
                <a:latin typeface="Arial"/>
                <a:cs typeface="Arial"/>
              </a:rPr>
              <a:t>which</a:t>
            </a:r>
            <a:r>
              <a:rPr sz="1300" b="1" spc="-6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034EA2"/>
                </a:solidFill>
                <a:latin typeface="Arial"/>
                <a:cs typeface="Arial"/>
              </a:rPr>
              <a:t>is</a:t>
            </a:r>
            <a:r>
              <a:rPr sz="1300" b="1" spc="-3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u="heavy" dirty="0">
                <a:solidFill>
                  <a:srgbClr val="034EA2"/>
                </a:solidFill>
                <a:uFill>
                  <a:solidFill>
                    <a:srgbClr val="034EA2"/>
                  </a:solidFill>
                </a:uFill>
                <a:latin typeface="Arial"/>
                <a:cs typeface="Arial"/>
              </a:rPr>
              <a:t>	</a:t>
            </a:r>
            <a:r>
              <a:rPr sz="1300" b="1" spc="-50" dirty="0">
                <a:solidFill>
                  <a:srgbClr val="034EA2"/>
                </a:solidFill>
                <a:latin typeface="Arial"/>
                <a:cs typeface="Arial"/>
              </a:rPr>
              <a:t>dB</a:t>
            </a:r>
            <a:r>
              <a:rPr sz="1300" b="1" spc="-6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spc="-10" dirty="0">
                <a:solidFill>
                  <a:srgbClr val="034EA2"/>
                </a:solidFill>
                <a:latin typeface="Arial"/>
                <a:cs typeface="Arial"/>
              </a:rPr>
              <a:t>and</a:t>
            </a:r>
            <a:r>
              <a:rPr sz="1300" b="1" spc="-6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034EA2"/>
                </a:solidFill>
                <a:latin typeface="Arial"/>
                <a:cs typeface="Arial"/>
              </a:rPr>
              <a:t>the</a:t>
            </a:r>
            <a:r>
              <a:rPr sz="1300" b="1" spc="-6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spc="-40" dirty="0">
                <a:solidFill>
                  <a:srgbClr val="034EA2"/>
                </a:solidFill>
                <a:latin typeface="Arial"/>
                <a:cs typeface="Arial"/>
              </a:rPr>
              <a:t>highest</a:t>
            </a:r>
            <a:r>
              <a:rPr sz="1300" b="1" spc="-6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034EA2"/>
                </a:solidFill>
                <a:latin typeface="Arial"/>
                <a:cs typeface="Arial"/>
              </a:rPr>
              <a:t>is </a:t>
            </a:r>
            <a:r>
              <a:rPr sz="1300" b="1" u="heavy" dirty="0">
                <a:solidFill>
                  <a:srgbClr val="034EA2"/>
                </a:solidFill>
                <a:uFill>
                  <a:solidFill>
                    <a:srgbClr val="034EA2"/>
                  </a:solidFill>
                </a:uFill>
                <a:latin typeface="Arial"/>
                <a:cs typeface="Arial"/>
              </a:rPr>
              <a:t>		</a:t>
            </a:r>
            <a:r>
              <a:rPr sz="1300" b="1" spc="-16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034EA2"/>
                </a:solidFill>
                <a:latin typeface="Arial"/>
                <a:cs typeface="Arial"/>
              </a:rPr>
              <a:t>dB.</a:t>
            </a:r>
            <a:endParaRPr sz="1300">
              <a:latin typeface="Arial"/>
              <a:cs typeface="Arial"/>
            </a:endParaRPr>
          </a:p>
          <a:p>
            <a:pPr>
              <a:spcBef>
                <a:spcPts val="65"/>
              </a:spcBef>
            </a:pPr>
            <a:endParaRPr sz="1300">
              <a:latin typeface="Arial"/>
              <a:cs typeface="Arial"/>
            </a:endParaRPr>
          </a:p>
          <a:p>
            <a:pPr marL="12702"/>
            <a:r>
              <a:rPr sz="1300" b="1" spc="-25" dirty="0">
                <a:solidFill>
                  <a:srgbClr val="034EA2"/>
                </a:solidFill>
                <a:latin typeface="Arial"/>
                <a:cs typeface="Arial"/>
              </a:rPr>
              <a:t>Conclusion:</a:t>
            </a:r>
            <a:r>
              <a:rPr sz="1300" b="1" spc="-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034EA2"/>
                </a:solidFill>
                <a:latin typeface="Arial"/>
                <a:cs typeface="Arial"/>
              </a:rPr>
              <a:t>Based on</a:t>
            </a:r>
            <a:r>
              <a:rPr sz="1300" b="1" spc="-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034EA2"/>
                </a:solidFill>
                <a:latin typeface="Arial"/>
                <a:cs typeface="Arial"/>
              </a:rPr>
              <a:t>the above</a:t>
            </a:r>
            <a:r>
              <a:rPr sz="1300" b="1" spc="-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034EA2"/>
                </a:solidFill>
                <a:latin typeface="Arial"/>
                <a:cs typeface="Arial"/>
              </a:rPr>
              <a:t>test, eco-acoustic</a:t>
            </a:r>
            <a:r>
              <a:rPr sz="1300" b="1" spc="-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spc="-10" dirty="0">
                <a:solidFill>
                  <a:srgbClr val="034EA2"/>
                </a:solidFill>
                <a:latin typeface="Arial"/>
                <a:cs typeface="Arial"/>
              </a:rPr>
              <a:t>block</a:t>
            </a:r>
            <a:r>
              <a:rPr sz="1300" b="1" dirty="0">
                <a:solidFill>
                  <a:srgbClr val="034EA2"/>
                </a:solidFill>
                <a:latin typeface="Arial"/>
                <a:cs typeface="Arial"/>
              </a:rPr>
              <a:t> (has </a:t>
            </a:r>
            <a:r>
              <a:rPr sz="1300" b="1" spc="254" dirty="0">
                <a:solidFill>
                  <a:srgbClr val="034EA2"/>
                </a:solidFill>
                <a:latin typeface="Arial"/>
                <a:cs typeface="Arial"/>
              </a:rPr>
              <a:t>/</a:t>
            </a:r>
            <a:r>
              <a:rPr sz="1300" b="1" spc="-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spc="-10" dirty="0">
                <a:solidFill>
                  <a:srgbClr val="034EA2"/>
                </a:solidFill>
                <a:latin typeface="Arial"/>
                <a:cs typeface="Arial"/>
              </a:rPr>
              <a:t>does</a:t>
            </a:r>
            <a:r>
              <a:rPr sz="1300" b="1" dirty="0">
                <a:solidFill>
                  <a:srgbClr val="034EA2"/>
                </a:solidFill>
                <a:latin typeface="Arial"/>
                <a:cs typeface="Arial"/>
              </a:rPr>
              <a:t> not</a:t>
            </a:r>
            <a:r>
              <a:rPr sz="1300" b="1" spc="-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034EA2"/>
                </a:solidFill>
                <a:latin typeface="Arial"/>
                <a:cs typeface="Arial"/>
              </a:rPr>
              <a:t>have) </a:t>
            </a:r>
            <a:r>
              <a:rPr sz="1300" b="1" spc="-10" dirty="0">
                <a:solidFill>
                  <a:srgbClr val="034EA2"/>
                </a:solidFill>
                <a:latin typeface="Arial"/>
                <a:cs typeface="Arial"/>
              </a:rPr>
              <a:t>sound</a:t>
            </a:r>
            <a:endParaRPr sz="1300">
              <a:latin typeface="Arial"/>
              <a:cs typeface="Arial"/>
            </a:endParaRPr>
          </a:p>
        </p:txBody>
      </p:sp>
      <p:pic>
        <p:nvPicPr>
          <p:cNvPr id="14" name="object 1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41200" y="8642351"/>
            <a:ext cx="6323444" cy="162128"/>
          </a:xfrm>
          <a:prstGeom prst="rect">
            <a:avLst/>
          </a:prstGeom>
        </p:spPr>
      </p:pic>
      <p:grpSp>
        <p:nvGrpSpPr>
          <p:cNvPr id="15" name="object 15"/>
          <p:cNvGrpSpPr/>
          <p:nvPr/>
        </p:nvGrpSpPr>
        <p:grpSpPr>
          <a:xfrm>
            <a:off x="2" y="14"/>
            <a:ext cx="7560309" cy="1908175"/>
            <a:chOff x="0" y="12"/>
            <a:chExt cx="7560309" cy="1908175"/>
          </a:xfrm>
        </p:grpSpPr>
        <p:sp>
          <p:nvSpPr>
            <p:cNvPr id="16" name="object 16"/>
            <p:cNvSpPr/>
            <p:nvPr/>
          </p:nvSpPr>
          <p:spPr>
            <a:xfrm>
              <a:off x="0" y="1224000"/>
              <a:ext cx="7560309" cy="684530"/>
            </a:xfrm>
            <a:custGeom>
              <a:avLst/>
              <a:gdLst/>
              <a:ahLst/>
              <a:cxnLst/>
              <a:rect l="l" t="t" r="r" b="b"/>
              <a:pathLst>
                <a:path w="7560309" h="684530">
                  <a:moveTo>
                    <a:pt x="7559992" y="0"/>
                  </a:moveTo>
                  <a:lnTo>
                    <a:pt x="0" y="0"/>
                  </a:lnTo>
                  <a:lnTo>
                    <a:pt x="0" y="683996"/>
                  </a:lnTo>
                  <a:lnTo>
                    <a:pt x="7559992" y="683996"/>
                  </a:lnTo>
                  <a:lnTo>
                    <a:pt x="7559992" y="0"/>
                  </a:lnTo>
                  <a:close/>
                </a:path>
              </a:pathLst>
            </a:custGeom>
            <a:solidFill>
              <a:srgbClr val="034E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0" y="12"/>
              <a:ext cx="7560309" cy="1224280"/>
            </a:xfrm>
            <a:custGeom>
              <a:avLst/>
              <a:gdLst/>
              <a:ahLst/>
              <a:cxnLst/>
              <a:rect l="l" t="t" r="r" b="b"/>
              <a:pathLst>
                <a:path w="7560309" h="1224280">
                  <a:moveTo>
                    <a:pt x="7559992" y="0"/>
                  </a:moveTo>
                  <a:lnTo>
                    <a:pt x="0" y="0"/>
                  </a:lnTo>
                  <a:lnTo>
                    <a:pt x="0" y="1224000"/>
                  </a:lnTo>
                  <a:lnTo>
                    <a:pt x="7559992" y="1224000"/>
                  </a:lnTo>
                  <a:lnTo>
                    <a:pt x="7559992" y="0"/>
                  </a:lnTo>
                  <a:close/>
                </a:path>
              </a:pathLst>
            </a:custGeom>
            <a:solidFill>
              <a:srgbClr val="00B9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283243" y="1393009"/>
            <a:ext cx="5643245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2">
              <a:spcBef>
                <a:spcPts val="100"/>
              </a:spcBef>
            </a:pPr>
            <a:r>
              <a:rPr b="1" dirty="0">
                <a:solidFill>
                  <a:srgbClr val="FFFFFF"/>
                </a:solidFill>
                <a:latin typeface="Arial"/>
                <a:cs typeface="Arial"/>
              </a:rPr>
              <a:t>Experimental Data Sheet - </a:t>
            </a:r>
            <a:r>
              <a:rPr b="1" dirty="0" smtClean="0">
                <a:solidFill>
                  <a:srgbClr val="FFFFFF"/>
                </a:solidFill>
                <a:latin typeface="Arial"/>
                <a:cs typeface="Arial"/>
              </a:rPr>
              <a:t>Sound </a:t>
            </a:r>
            <a:r>
              <a:rPr b="1" dirty="0">
                <a:solidFill>
                  <a:srgbClr val="FFFFFF"/>
                </a:solidFill>
                <a:latin typeface="Arial"/>
                <a:cs typeface="Arial"/>
              </a:rPr>
              <a:t>insulation test</a:t>
            </a:r>
            <a:endParaRPr dirty="0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5471658" y="519732"/>
            <a:ext cx="1955800" cy="471170"/>
          </a:xfrm>
          <a:custGeom>
            <a:avLst/>
            <a:gdLst/>
            <a:ahLst/>
            <a:cxnLst/>
            <a:rect l="l" t="t" r="r" b="b"/>
            <a:pathLst>
              <a:path w="1955800" h="471169">
                <a:moveTo>
                  <a:pt x="1719922" y="0"/>
                </a:moveTo>
                <a:lnTo>
                  <a:pt x="235419" y="0"/>
                </a:lnTo>
                <a:lnTo>
                  <a:pt x="187973" y="4782"/>
                </a:lnTo>
                <a:lnTo>
                  <a:pt x="143782" y="18499"/>
                </a:lnTo>
                <a:lnTo>
                  <a:pt x="103792" y="40205"/>
                </a:lnTo>
                <a:lnTo>
                  <a:pt x="68951" y="68951"/>
                </a:lnTo>
                <a:lnTo>
                  <a:pt x="40205" y="103792"/>
                </a:lnTo>
                <a:lnTo>
                  <a:pt x="18499" y="143782"/>
                </a:lnTo>
                <a:lnTo>
                  <a:pt x="4782" y="187973"/>
                </a:lnTo>
                <a:lnTo>
                  <a:pt x="0" y="235419"/>
                </a:lnTo>
                <a:lnTo>
                  <a:pt x="4782" y="282866"/>
                </a:lnTo>
                <a:lnTo>
                  <a:pt x="18499" y="327057"/>
                </a:lnTo>
                <a:lnTo>
                  <a:pt x="40205" y="367047"/>
                </a:lnTo>
                <a:lnTo>
                  <a:pt x="68951" y="401888"/>
                </a:lnTo>
                <a:lnTo>
                  <a:pt x="103792" y="430634"/>
                </a:lnTo>
                <a:lnTo>
                  <a:pt x="143782" y="452339"/>
                </a:lnTo>
                <a:lnTo>
                  <a:pt x="187973" y="466057"/>
                </a:lnTo>
                <a:lnTo>
                  <a:pt x="235419" y="470839"/>
                </a:lnTo>
                <a:lnTo>
                  <a:pt x="1719922" y="470839"/>
                </a:lnTo>
                <a:lnTo>
                  <a:pt x="1767369" y="466057"/>
                </a:lnTo>
                <a:lnTo>
                  <a:pt x="1811560" y="452339"/>
                </a:lnTo>
                <a:lnTo>
                  <a:pt x="1851550" y="430634"/>
                </a:lnTo>
                <a:lnTo>
                  <a:pt x="1886391" y="401888"/>
                </a:lnTo>
                <a:lnTo>
                  <a:pt x="1915137" y="367047"/>
                </a:lnTo>
                <a:lnTo>
                  <a:pt x="1936842" y="327057"/>
                </a:lnTo>
                <a:lnTo>
                  <a:pt x="1950560" y="282866"/>
                </a:lnTo>
                <a:lnTo>
                  <a:pt x="1955342" y="235419"/>
                </a:lnTo>
                <a:lnTo>
                  <a:pt x="1950560" y="187973"/>
                </a:lnTo>
                <a:lnTo>
                  <a:pt x="1936842" y="143782"/>
                </a:lnTo>
                <a:lnTo>
                  <a:pt x="1915137" y="103792"/>
                </a:lnTo>
                <a:lnTo>
                  <a:pt x="1886391" y="68951"/>
                </a:lnTo>
                <a:lnTo>
                  <a:pt x="1851550" y="40205"/>
                </a:lnTo>
                <a:lnTo>
                  <a:pt x="1811560" y="18499"/>
                </a:lnTo>
                <a:lnTo>
                  <a:pt x="1767369" y="4782"/>
                </a:lnTo>
                <a:lnTo>
                  <a:pt x="171992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5646219" y="615482"/>
            <a:ext cx="1656884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2">
              <a:spcBef>
                <a:spcPts val="100"/>
              </a:spcBef>
            </a:pPr>
            <a:r>
              <a:rPr sz="1500" b="1" dirty="0">
                <a:solidFill>
                  <a:srgbClr val="00B9B5"/>
                </a:solidFill>
                <a:latin typeface="Arial"/>
                <a:cs typeface="Arial"/>
              </a:rPr>
              <a:t>Extended</a:t>
            </a:r>
            <a:r>
              <a:rPr sz="1500" b="1" spc="385" dirty="0">
                <a:solidFill>
                  <a:srgbClr val="00B9B5"/>
                </a:solidFill>
                <a:latin typeface="Arial"/>
                <a:cs typeface="Arial"/>
              </a:rPr>
              <a:t> </a:t>
            </a:r>
            <a:r>
              <a:rPr sz="1500" b="1" spc="-10" dirty="0">
                <a:solidFill>
                  <a:srgbClr val="00B9B5"/>
                </a:solidFill>
                <a:latin typeface="Arial"/>
                <a:cs typeface="Arial"/>
              </a:rPr>
              <a:t>Activity</a:t>
            </a:r>
            <a:endParaRPr sz="1500" dirty="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169887" y="513654"/>
            <a:ext cx="5168918" cy="471170"/>
          </a:xfrm>
          <a:custGeom>
            <a:avLst/>
            <a:gdLst/>
            <a:ahLst/>
            <a:cxnLst/>
            <a:rect l="l" t="t" r="r" b="b"/>
            <a:pathLst>
              <a:path w="5334000" h="471169">
                <a:moveTo>
                  <a:pt x="5098580" y="0"/>
                </a:moveTo>
                <a:lnTo>
                  <a:pt x="235432" y="0"/>
                </a:lnTo>
                <a:lnTo>
                  <a:pt x="187985" y="4783"/>
                </a:lnTo>
                <a:lnTo>
                  <a:pt x="143792" y="18501"/>
                </a:lnTo>
                <a:lnTo>
                  <a:pt x="103801" y="40209"/>
                </a:lnTo>
                <a:lnTo>
                  <a:pt x="68957" y="68957"/>
                </a:lnTo>
                <a:lnTo>
                  <a:pt x="40209" y="103801"/>
                </a:lnTo>
                <a:lnTo>
                  <a:pt x="18501" y="143792"/>
                </a:lnTo>
                <a:lnTo>
                  <a:pt x="4783" y="187985"/>
                </a:lnTo>
                <a:lnTo>
                  <a:pt x="0" y="235432"/>
                </a:lnTo>
                <a:lnTo>
                  <a:pt x="4783" y="282879"/>
                </a:lnTo>
                <a:lnTo>
                  <a:pt x="18501" y="327070"/>
                </a:lnTo>
                <a:lnTo>
                  <a:pt x="40209" y="367059"/>
                </a:lnTo>
                <a:lnTo>
                  <a:pt x="68957" y="401901"/>
                </a:lnTo>
                <a:lnTo>
                  <a:pt x="103801" y="430647"/>
                </a:lnTo>
                <a:lnTo>
                  <a:pt x="143792" y="452352"/>
                </a:lnTo>
                <a:lnTo>
                  <a:pt x="187985" y="466069"/>
                </a:lnTo>
                <a:lnTo>
                  <a:pt x="235432" y="470852"/>
                </a:lnTo>
                <a:lnTo>
                  <a:pt x="5098580" y="470852"/>
                </a:lnTo>
                <a:lnTo>
                  <a:pt x="5146026" y="466069"/>
                </a:lnTo>
                <a:lnTo>
                  <a:pt x="5190217" y="452352"/>
                </a:lnTo>
                <a:lnTo>
                  <a:pt x="5230207" y="430647"/>
                </a:lnTo>
                <a:lnTo>
                  <a:pt x="5265048" y="401901"/>
                </a:lnTo>
                <a:lnTo>
                  <a:pt x="5293794" y="367059"/>
                </a:lnTo>
                <a:lnTo>
                  <a:pt x="5315500" y="327070"/>
                </a:lnTo>
                <a:lnTo>
                  <a:pt x="5329217" y="282879"/>
                </a:lnTo>
                <a:lnTo>
                  <a:pt x="5334000" y="235432"/>
                </a:lnTo>
                <a:lnTo>
                  <a:pt x="5329217" y="187985"/>
                </a:lnTo>
                <a:lnTo>
                  <a:pt x="5315500" y="143792"/>
                </a:lnTo>
                <a:lnTo>
                  <a:pt x="5293794" y="103801"/>
                </a:lnTo>
                <a:lnTo>
                  <a:pt x="5265048" y="68957"/>
                </a:lnTo>
                <a:lnTo>
                  <a:pt x="5230207" y="40209"/>
                </a:lnTo>
                <a:lnTo>
                  <a:pt x="5190217" y="18501"/>
                </a:lnTo>
                <a:lnTo>
                  <a:pt x="5146026" y="4783"/>
                </a:lnTo>
                <a:lnTo>
                  <a:pt x="5098580" y="0"/>
                </a:lnTo>
                <a:close/>
              </a:path>
            </a:pathLst>
          </a:custGeom>
          <a:solidFill>
            <a:srgbClr val="034E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340662" y="610569"/>
            <a:ext cx="4998143" cy="242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2" algn="l">
              <a:spcBef>
                <a:spcPts val="100"/>
              </a:spcBef>
            </a:pPr>
            <a:r>
              <a:rPr sz="1500" b="1" dirty="0">
                <a:solidFill>
                  <a:srgbClr val="FFFFFF"/>
                </a:solidFill>
                <a:latin typeface="Arial"/>
                <a:cs typeface="Arial"/>
              </a:rPr>
              <a:t>“Design and Make”: Upcycling of Waterworks Sludge</a:t>
            </a:r>
          </a:p>
        </p:txBody>
      </p:sp>
      <p:sp>
        <p:nvSpPr>
          <p:cNvPr id="23" name="object 23"/>
          <p:cNvSpPr txBox="1">
            <a:spLocks noGrp="1"/>
          </p:cNvSpPr>
          <p:nvPr>
            <p:ph type="sldNum" sz="quarter" idx="7"/>
          </p:nvPr>
        </p:nvSpPr>
        <p:spPr>
          <a:xfrm>
            <a:off x="18136849" y="10341220"/>
            <a:ext cx="535510" cy="138499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38106">
              <a:spcBef>
                <a:spcPts val="120"/>
              </a:spcBef>
            </a:pPr>
            <a:fld id="{81D60167-4931-47E6-BA6A-407CBD079E47}" type="slidenum">
              <a:rPr spc="-25" dirty="0"/>
              <a:pPr marL="38106">
                <a:spcBef>
                  <a:spcPts val="120"/>
                </a:spcBef>
              </a:pPr>
              <a:t>12</a:t>
            </a:fld>
            <a:endParaRPr spc="-25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41527" y="4378162"/>
            <a:ext cx="6677025" cy="1564640"/>
          </a:xfrm>
          <a:custGeom>
            <a:avLst/>
            <a:gdLst/>
            <a:ahLst/>
            <a:cxnLst/>
            <a:rect l="l" t="t" r="r" b="b"/>
            <a:pathLst>
              <a:path w="6677025" h="1564639">
                <a:moveTo>
                  <a:pt x="216001" y="0"/>
                </a:moveTo>
                <a:lnTo>
                  <a:pt x="166475" y="5704"/>
                </a:lnTo>
                <a:lnTo>
                  <a:pt x="121011" y="21953"/>
                </a:lnTo>
                <a:lnTo>
                  <a:pt x="80904" y="47450"/>
                </a:lnTo>
                <a:lnTo>
                  <a:pt x="47454" y="80899"/>
                </a:lnTo>
                <a:lnTo>
                  <a:pt x="21955" y="121005"/>
                </a:lnTo>
                <a:lnTo>
                  <a:pt x="5704" y="166471"/>
                </a:lnTo>
                <a:lnTo>
                  <a:pt x="0" y="216001"/>
                </a:lnTo>
                <a:lnTo>
                  <a:pt x="0" y="1348320"/>
                </a:lnTo>
                <a:lnTo>
                  <a:pt x="5704" y="1397847"/>
                </a:lnTo>
                <a:lnTo>
                  <a:pt x="21955" y="1443311"/>
                </a:lnTo>
                <a:lnTo>
                  <a:pt x="47454" y="1483417"/>
                </a:lnTo>
                <a:lnTo>
                  <a:pt x="80904" y="1516868"/>
                </a:lnTo>
                <a:lnTo>
                  <a:pt x="121011" y="1542367"/>
                </a:lnTo>
                <a:lnTo>
                  <a:pt x="166475" y="1558617"/>
                </a:lnTo>
                <a:lnTo>
                  <a:pt x="216001" y="1564322"/>
                </a:lnTo>
                <a:lnTo>
                  <a:pt x="6460947" y="1564322"/>
                </a:lnTo>
                <a:lnTo>
                  <a:pt x="6510477" y="1558617"/>
                </a:lnTo>
                <a:lnTo>
                  <a:pt x="6555943" y="1542367"/>
                </a:lnTo>
                <a:lnTo>
                  <a:pt x="6596049" y="1516868"/>
                </a:lnTo>
                <a:lnTo>
                  <a:pt x="6629498" y="1483417"/>
                </a:lnTo>
                <a:lnTo>
                  <a:pt x="6654995" y="1443311"/>
                </a:lnTo>
                <a:lnTo>
                  <a:pt x="6671244" y="1397847"/>
                </a:lnTo>
                <a:lnTo>
                  <a:pt x="6676948" y="1348320"/>
                </a:lnTo>
                <a:lnTo>
                  <a:pt x="6676948" y="216001"/>
                </a:lnTo>
                <a:lnTo>
                  <a:pt x="6671244" y="166471"/>
                </a:lnTo>
                <a:lnTo>
                  <a:pt x="6654995" y="121005"/>
                </a:lnTo>
                <a:lnTo>
                  <a:pt x="6629498" y="80899"/>
                </a:lnTo>
                <a:lnTo>
                  <a:pt x="6596049" y="47450"/>
                </a:lnTo>
                <a:lnTo>
                  <a:pt x="6555943" y="21953"/>
                </a:lnTo>
                <a:lnTo>
                  <a:pt x="6510477" y="5704"/>
                </a:lnTo>
                <a:lnTo>
                  <a:pt x="6460947" y="0"/>
                </a:lnTo>
                <a:lnTo>
                  <a:pt x="216001" y="0"/>
                </a:lnTo>
                <a:close/>
              </a:path>
            </a:pathLst>
          </a:custGeom>
          <a:ln w="19050">
            <a:solidFill>
              <a:srgbClr val="72CB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32003" y="6200496"/>
            <a:ext cx="6696075" cy="494665"/>
          </a:xfrm>
          <a:custGeom>
            <a:avLst/>
            <a:gdLst/>
            <a:ahLst/>
            <a:cxnLst/>
            <a:rect l="l" t="t" r="r" b="b"/>
            <a:pathLst>
              <a:path w="6696075" h="494665">
                <a:moveTo>
                  <a:pt x="6470472" y="0"/>
                </a:moveTo>
                <a:lnTo>
                  <a:pt x="225526" y="0"/>
                </a:lnTo>
                <a:lnTo>
                  <a:pt x="176000" y="5704"/>
                </a:lnTo>
                <a:lnTo>
                  <a:pt x="130536" y="21955"/>
                </a:lnTo>
                <a:lnTo>
                  <a:pt x="90429" y="47454"/>
                </a:lnTo>
                <a:lnTo>
                  <a:pt x="56979" y="80904"/>
                </a:lnTo>
                <a:lnTo>
                  <a:pt x="31480" y="121011"/>
                </a:lnTo>
                <a:lnTo>
                  <a:pt x="15229" y="166475"/>
                </a:lnTo>
                <a:lnTo>
                  <a:pt x="9525" y="216001"/>
                </a:lnTo>
                <a:lnTo>
                  <a:pt x="0" y="494474"/>
                </a:lnTo>
                <a:lnTo>
                  <a:pt x="6695998" y="494474"/>
                </a:lnTo>
                <a:lnTo>
                  <a:pt x="6686473" y="216001"/>
                </a:lnTo>
                <a:lnTo>
                  <a:pt x="6680768" y="166475"/>
                </a:lnTo>
                <a:lnTo>
                  <a:pt x="6664518" y="121011"/>
                </a:lnTo>
                <a:lnTo>
                  <a:pt x="6639019" y="80904"/>
                </a:lnTo>
                <a:lnTo>
                  <a:pt x="6605568" y="47454"/>
                </a:lnTo>
                <a:lnTo>
                  <a:pt x="6565462" y="21955"/>
                </a:lnTo>
                <a:lnTo>
                  <a:pt x="6519998" y="5704"/>
                </a:lnTo>
                <a:lnTo>
                  <a:pt x="6470472" y="0"/>
                </a:lnTo>
                <a:close/>
              </a:path>
            </a:pathLst>
          </a:custGeom>
          <a:solidFill>
            <a:srgbClr val="72CB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41527" y="6210025"/>
            <a:ext cx="6677025" cy="2120900"/>
          </a:xfrm>
          <a:custGeom>
            <a:avLst/>
            <a:gdLst/>
            <a:ahLst/>
            <a:cxnLst/>
            <a:rect l="l" t="t" r="r" b="b"/>
            <a:pathLst>
              <a:path w="6677025" h="2120900">
                <a:moveTo>
                  <a:pt x="216001" y="0"/>
                </a:moveTo>
                <a:lnTo>
                  <a:pt x="166475" y="5704"/>
                </a:lnTo>
                <a:lnTo>
                  <a:pt x="121011" y="21953"/>
                </a:lnTo>
                <a:lnTo>
                  <a:pt x="80904" y="47450"/>
                </a:lnTo>
                <a:lnTo>
                  <a:pt x="47454" y="80899"/>
                </a:lnTo>
                <a:lnTo>
                  <a:pt x="21955" y="121005"/>
                </a:lnTo>
                <a:lnTo>
                  <a:pt x="5704" y="166471"/>
                </a:lnTo>
                <a:lnTo>
                  <a:pt x="0" y="216001"/>
                </a:lnTo>
                <a:lnTo>
                  <a:pt x="0" y="1904453"/>
                </a:lnTo>
                <a:lnTo>
                  <a:pt x="5704" y="1953980"/>
                </a:lnTo>
                <a:lnTo>
                  <a:pt x="21955" y="1999444"/>
                </a:lnTo>
                <a:lnTo>
                  <a:pt x="47454" y="2039550"/>
                </a:lnTo>
                <a:lnTo>
                  <a:pt x="80904" y="2073001"/>
                </a:lnTo>
                <a:lnTo>
                  <a:pt x="121011" y="2098500"/>
                </a:lnTo>
                <a:lnTo>
                  <a:pt x="166475" y="2114750"/>
                </a:lnTo>
                <a:lnTo>
                  <a:pt x="216001" y="2120455"/>
                </a:lnTo>
                <a:lnTo>
                  <a:pt x="6460947" y="2120455"/>
                </a:lnTo>
                <a:lnTo>
                  <a:pt x="6510477" y="2114750"/>
                </a:lnTo>
                <a:lnTo>
                  <a:pt x="6555943" y="2098500"/>
                </a:lnTo>
                <a:lnTo>
                  <a:pt x="6596049" y="2073001"/>
                </a:lnTo>
                <a:lnTo>
                  <a:pt x="6629498" y="2039550"/>
                </a:lnTo>
                <a:lnTo>
                  <a:pt x="6654995" y="1999444"/>
                </a:lnTo>
                <a:lnTo>
                  <a:pt x="6671244" y="1953980"/>
                </a:lnTo>
                <a:lnTo>
                  <a:pt x="6676948" y="1904453"/>
                </a:lnTo>
                <a:lnTo>
                  <a:pt x="6676948" y="216001"/>
                </a:lnTo>
                <a:lnTo>
                  <a:pt x="6671244" y="166471"/>
                </a:lnTo>
                <a:lnTo>
                  <a:pt x="6654995" y="121005"/>
                </a:lnTo>
                <a:lnTo>
                  <a:pt x="6629498" y="80899"/>
                </a:lnTo>
                <a:lnTo>
                  <a:pt x="6596049" y="47450"/>
                </a:lnTo>
                <a:lnTo>
                  <a:pt x="6555943" y="21953"/>
                </a:lnTo>
                <a:lnTo>
                  <a:pt x="6510477" y="5704"/>
                </a:lnTo>
                <a:lnTo>
                  <a:pt x="6460947" y="0"/>
                </a:lnTo>
                <a:lnTo>
                  <a:pt x="216001" y="0"/>
                </a:lnTo>
                <a:close/>
              </a:path>
            </a:pathLst>
          </a:custGeom>
          <a:ln w="19050">
            <a:solidFill>
              <a:srgbClr val="72CB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12006" y="6845623"/>
            <a:ext cx="243509" cy="243522"/>
          </a:xfrm>
          <a:prstGeom prst="rect">
            <a:avLst/>
          </a:prstGeom>
        </p:spPr>
      </p:pic>
      <p:sp>
        <p:nvSpPr>
          <p:cNvPr id="7" name="object 7"/>
          <p:cNvSpPr/>
          <p:nvPr/>
        </p:nvSpPr>
        <p:spPr>
          <a:xfrm>
            <a:off x="1679794" y="6967399"/>
            <a:ext cx="130175" cy="0"/>
          </a:xfrm>
          <a:custGeom>
            <a:avLst/>
            <a:gdLst/>
            <a:ahLst/>
            <a:cxnLst/>
            <a:rect l="l" t="t" r="r" b="b"/>
            <a:pathLst>
              <a:path w="130175">
                <a:moveTo>
                  <a:pt x="0" y="0"/>
                </a:moveTo>
                <a:lnTo>
                  <a:pt x="129755" y="0"/>
                </a:lnTo>
              </a:path>
            </a:pathLst>
          </a:custGeom>
          <a:ln w="19050">
            <a:solidFill>
              <a:srgbClr val="72CB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772740" y="6906319"/>
            <a:ext cx="61594" cy="122555"/>
          </a:xfrm>
          <a:custGeom>
            <a:avLst/>
            <a:gdLst/>
            <a:ahLst/>
            <a:cxnLst/>
            <a:rect l="l" t="t" r="r" b="b"/>
            <a:pathLst>
              <a:path w="61594" h="122554">
                <a:moveTo>
                  <a:pt x="0" y="0"/>
                </a:moveTo>
                <a:lnTo>
                  <a:pt x="0" y="122174"/>
                </a:lnTo>
                <a:lnTo>
                  <a:pt x="61087" y="61087"/>
                </a:lnTo>
                <a:lnTo>
                  <a:pt x="0" y="0"/>
                </a:lnTo>
                <a:close/>
              </a:path>
            </a:pathLst>
          </a:custGeom>
          <a:solidFill>
            <a:srgbClr val="72CB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730775" y="6967399"/>
            <a:ext cx="130175" cy="0"/>
          </a:xfrm>
          <a:custGeom>
            <a:avLst/>
            <a:gdLst/>
            <a:ahLst/>
            <a:cxnLst/>
            <a:rect l="l" t="t" r="r" b="b"/>
            <a:pathLst>
              <a:path w="130175">
                <a:moveTo>
                  <a:pt x="0" y="0"/>
                </a:moveTo>
                <a:lnTo>
                  <a:pt x="129755" y="0"/>
                </a:lnTo>
              </a:path>
            </a:pathLst>
          </a:custGeom>
          <a:ln w="19050">
            <a:solidFill>
              <a:srgbClr val="72CB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823728" y="6906319"/>
            <a:ext cx="61594" cy="122555"/>
          </a:xfrm>
          <a:custGeom>
            <a:avLst/>
            <a:gdLst/>
            <a:ahLst/>
            <a:cxnLst/>
            <a:rect l="l" t="t" r="r" b="b"/>
            <a:pathLst>
              <a:path w="61594" h="122554">
                <a:moveTo>
                  <a:pt x="0" y="0"/>
                </a:moveTo>
                <a:lnTo>
                  <a:pt x="0" y="122174"/>
                </a:lnTo>
                <a:lnTo>
                  <a:pt x="61087" y="61087"/>
                </a:lnTo>
                <a:lnTo>
                  <a:pt x="0" y="0"/>
                </a:lnTo>
                <a:close/>
              </a:path>
            </a:pathLst>
          </a:custGeom>
          <a:solidFill>
            <a:srgbClr val="72CB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609481" y="6967399"/>
            <a:ext cx="130175" cy="0"/>
          </a:xfrm>
          <a:custGeom>
            <a:avLst/>
            <a:gdLst/>
            <a:ahLst/>
            <a:cxnLst/>
            <a:rect l="l" t="t" r="r" b="b"/>
            <a:pathLst>
              <a:path w="130175">
                <a:moveTo>
                  <a:pt x="0" y="0"/>
                </a:moveTo>
                <a:lnTo>
                  <a:pt x="129755" y="0"/>
                </a:lnTo>
              </a:path>
            </a:pathLst>
          </a:custGeom>
          <a:ln w="19050">
            <a:solidFill>
              <a:srgbClr val="72CB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702434" y="6906319"/>
            <a:ext cx="61594" cy="122555"/>
          </a:xfrm>
          <a:custGeom>
            <a:avLst/>
            <a:gdLst/>
            <a:ahLst/>
            <a:cxnLst/>
            <a:rect l="l" t="t" r="r" b="b"/>
            <a:pathLst>
              <a:path w="61595" h="122554">
                <a:moveTo>
                  <a:pt x="0" y="0"/>
                </a:moveTo>
                <a:lnTo>
                  <a:pt x="0" y="122174"/>
                </a:lnTo>
                <a:lnTo>
                  <a:pt x="61087" y="61087"/>
                </a:lnTo>
                <a:lnTo>
                  <a:pt x="0" y="0"/>
                </a:lnTo>
                <a:close/>
              </a:path>
            </a:pathLst>
          </a:custGeom>
          <a:solidFill>
            <a:srgbClr val="72CBC9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3" name="object 1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12004" y="7595457"/>
            <a:ext cx="243509" cy="243522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12006" y="7220546"/>
            <a:ext cx="243509" cy="243522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12004" y="7970380"/>
            <a:ext cx="243509" cy="243522"/>
          </a:xfrm>
          <a:prstGeom prst="rect">
            <a:avLst/>
          </a:prstGeom>
        </p:spPr>
      </p:pic>
      <p:sp>
        <p:nvSpPr>
          <p:cNvPr id="17" name="object 17"/>
          <p:cNvSpPr/>
          <p:nvPr/>
        </p:nvSpPr>
        <p:spPr>
          <a:xfrm>
            <a:off x="432002" y="334802"/>
            <a:ext cx="6696075" cy="494665"/>
          </a:xfrm>
          <a:custGeom>
            <a:avLst/>
            <a:gdLst/>
            <a:ahLst/>
            <a:cxnLst/>
            <a:rect l="l" t="t" r="r" b="b"/>
            <a:pathLst>
              <a:path w="6696075" h="494665">
                <a:moveTo>
                  <a:pt x="6470472" y="0"/>
                </a:moveTo>
                <a:lnTo>
                  <a:pt x="225526" y="0"/>
                </a:lnTo>
                <a:lnTo>
                  <a:pt x="176000" y="5704"/>
                </a:lnTo>
                <a:lnTo>
                  <a:pt x="130536" y="21955"/>
                </a:lnTo>
                <a:lnTo>
                  <a:pt x="90429" y="47454"/>
                </a:lnTo>
                <a:lnTo>
                  <a:pt x="56979" y="80904"/>
                </a:lnTo>
                <a:lnTo>
                  <a:pt x="31480" y="121011"/>
                </a:lnTo>
                <a:lnTo>
                  <a:pt x="15229" y="166475"/>
                </a:lnTo>
                <a:lnTo>
                  <a:pt x="9525" y="216001"/>
                </a:lnTo>
                <a:lnTo>
                  <a:pt x="0" y="494474"/>
                </a:lnTo>
                <a:lnTo>
                  <a:pt x="6695998" y="494474"/>
                </a:lnTo>
                <a:lnTo>
                  <a:pt x="6686473" y="216001"/>
                </a:lnTo>
                <a:lnTo>
                  <a:pt x="6680768" y="166475"/>
                </a:lnTo>
                <a:lnTo>
                  <a:pt x="6664518" y="121011"/>
                </a:lnTo>
                <a:lnTo>
                  <a:pt x="6639019" y="80904"/>
                </a:lnTo>
                <a:lnTo>
                  <a:pt x="6605568" y="47454"/>
                </a:lnTo>
                <a:lnTo>
                  <a:pt x="6565462" y="21955"/>
                </a:lnTo>
                <a:lnTo>
                  <a:pt x="6519998" y="5704"/>
                </a:lnTo>
                <a:lnTo>
                  <a:pt x="6470472" y="0"/>
                </a:lnTo>
                <a:close/>
              </a:path>
            </a:pathLst>
          </a:custGeom>
          <a:solidFill>
            <a:srgbClr val="72CBC9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12004" y="958330"/>
            <a:ext cx="243509" cy="243522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12004" y="1535834"/>
            <a:ext cx="243509" cy="243522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29605" y="958330"/>
            <a:ext cx="243509" cy="243522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729605" y="1535834"/>
            <a:ext cx="243509" cy="243522"/>
          </a:xfrm>
          <a:prstGeom prst="rect">
            <a:avLst/>
          </a:prstGeom>
        </p:spPr>
      </p:pic>
      <p:sp>
        <p:nvSpPr>
          <p:cNvPr id="22" name="object 22"/>
          <p:cNvSpPr/>
          <p:nvPr/>
        </p:nvSpPr>
        <p:spPr>
          <a:xfrm>
            <a:off x="441525" y="344331"/>
            <a:ext cx="6677025" cy="1770380"/>
          </a:xfrm>
          <a:custGeom>
            <a:avLst/>
            <a:gdLst/>
            <a:ahLst/>
            <a:cxnLst/>
            <a:rect l="l" t="t" r="r" b="b"/>
            <a:pathLst>
              <a:path w="6677025" h="1770380">
                <a:moveTo>
                  <a:pt x="216001" y="0"/>
                </a:moveTo>
                <a:lnTo>
                  <a:pt x="166475" y="5704"/>
                </a:lnTo>
                <a:lnTo>
                  <a:pt x="121011" y="21953"/>
                </a:lnTo>
                <a:lnTo>
                  <a:pt x="80904" y="47450"/>
                </a:lnTo>
                <a:lnTo>
                  <a:pt x="47454" y="80899"/>
                </a:lnTo>
                <a:lnTo>
                  <a:pt x="21955" y="121005"/>
                </a:lnTo>
                <a:lnTo>
                  <a:pt x="5704" y="166471"/>
                </a:lnTo>
                <a:lnTo>
                  <a:pt x="0" y="216001"/>
                </a:lnTo>
                <a:lnTo>
                  <a:pt x="0" y="1554149"/>
                </a:lnTo>
                <a:lnTo>
                  <a:pt x="5704" y="1603675"/>
                </a:lnTo>
                <a:lnTo>
                  <a:pt x="21955" y="1649140"/>
                </a:lnTo>
                <a:lnTo>
                  <a:pt x="47454" y="1689246"/>
                </a:lnTo>
                <a:lnTo>
                  <a:pt x="80904" y="1722697"/>
                </a:lnTo>
                <a:lnTo>
                  <a:pt x="121011" y="1748196"/>
                </a:lnTo>
                <a:lnTo>
                  <a:pt x="166475" y="1764446"/>
                </a:lnTo>
                <a:lnTo>
                  <a:pt x="216001" y="1770151"/>
                </a:lnTo>
                <a:lnTo>
                  <a:pt x="6460947" y="1770151"/>
                </a:lnTo>
                <a:lnTo>
                  <a:pt x="6510477" y="1764446"/>
                </a:lnTo>
                <a:lnTo>
                  <a:pt x="6555943" y="1748196"/>
                </a:lnTo>
                <a:lnTo>
                  <a:pt x="6596049" y="1722697"/>
                </a:lnTo>
                <a:lnTo>
                  <a:pt x="6629498" y="1689246"/>
                </a:lnTo>
                <a:lnTo>
                  <a:pt x="6654995" y="1649140"/>
                </a:lnTo>
                <a:lnTo>
                  <a:pt x="6671244" y="1603675"/>
                </a:lnTo>
                <a:lnTo>
                  <a:pt x="6676948" y="1554149"/>
                </a:lnTo>
                <a:lnTo>
                  <a:pt x="6676948" y="216001"/>
                </a:lnTo>
                <a:lnTo>
                  <a:pt x="6671244" y="166471"/>
                </a:lnTo>
                <a:lnTo>
                  <a:pt x="6654995" y="121005"/>
                </a:lnTo>
                <a:lnTo>
                  <a:pt x="6629498" y="80899"/>
                </a:lnTo>
                <a:lnTo>
                  <a:pt x="6596049" y="47450"/>
                </a:lnTo>
                <a:lnTo>
                  <a:pt x="6555943" y="21953"/>
                </a:lnTo>
                <a:lnTo>
                  <a:pt x="6510477" y="5704"/>
                </a:lnTo>
                <a:lnTo>
                  <a:pt x="6460947" y="0"/>
                </a:lnTo>
                <a:lnTo>
                  <a:pt x="216001" y="0"/>
                </a:lnTo>
                <a:close/>
              </a:path>
            </a:pathLst>
          </a:custGeom>
          <a:ln w="19050">
            <a:solidFill>
              <a:srgbClr val="72CB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599302" y="459339"/>
            <a:ext cx="457136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2">
              <a:spcBef>
                <a:spcPts val="100"/>
              </a:spcBef>
            </a:pPr>
            <a:r>
              <a:rPr sz="1200" b="1" spc="-20" dirty="0">
                <a:solidFill>
                  <a:srgbClr val="002F2F"/>
                </a:solidFill>
                <a:latin typeface="Arial"/>
                <a:cs typeface="Arial"/>
              </a:rPr>
              <a:t>5.</a:t>
            </a:r>
            <a:r>
              <a:rPr sz="1200" b="1" spc="2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Which</a:t>
            </a:r>
            <a:r>
              <a:rPr sz="1200" b="1" spc="2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of</a:t>
            </a:r>
            <a:r>
              <a:rPr sz="1200" b="1" spc="-3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50" dirty="0">
                <a:solidFill>
                  <a:srgbClr val="002F2F"/>
                </a:solidFill>
                <a:latin typeface="Arial"/>
                <a:cs typeface="Arial"/>
              </a:rPr>
              <a:t>the</a:t>
            </a:r>
            <a:r>
              <a:rPr sz="1200" b="1" spc="2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following</a:t>
            </a:r>
            <a:r>
              <a:rPr sz="1200" b="1" spc="2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-25" dirty="0">
                <a:solidFill>
                  <a:srgbClr val="002F2F"/>
                </a:solidFill>
                <a:latin typeface="Arial"/>
                <a:cs typeface="Arial"/>
              </a:rPr>
              <a:t>is</a:t>
            </a:r>
            <a:r>
              <a:rPr sz="1200" b="1" spc="-1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50" dirty="0">
                <a:solidFill>
                  <a:srgbClr val="002F2F"/>
                </a:solidFill>
                <a:latin typeface="Arial"/>
                <a:cs typeface="Arial"/>
              </a:rPr>
              <a:t>the</a:t>
            </a:r>
            <a:r>
              <a:rPr sz="1200" b="1" spc="2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correct</a:t>
            </a:r>
            <a:r>
              <a:rPr sz="1200" b="1" spc="2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concept</a:t>
            </a:r>
            <a:r>
              <a:rPr sz="1200" b="1" spc="2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of</a:t>
            </a:r>
            <a:r>
              <a:rPr sz="1200" b="1" spc="-1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002F2F"/>
                </a:solidFill>
                <a:latin typeface="Arial"/>
                <a:cs typeface="Arial"/>
              </a:rPr>
              <a:t>“Replace”?</a:t>
            </a:r>
            <a:endParaRPr sz="1200" b="1" dirty="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967803" y="953814"/>
            <a:ext cx="221996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2">
              <a:spcBef>
                <a:spcPts val="100"/>
              </a:spcBef>
            </a:pPr>
            <a:r>
              <a:rPr sz="1200" b="1" dirty="0">
                <a:solidFill>
                  <a:srgbClr val="104B95"/>
                </a:solidFill>
                <a:latin typeface="Arial"/>
                <a:cs typeface="Arial"/>
              </a:rPr>
              <a:t>Avoid</a:t>
            </a:r>
            <a:r>
              <a:rPr sz="1200" b="1" spc="-20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04B95"/>
                </a:solidFill>
                <a:latin typeface="Arial"/>
                <a:cs typeface="Arial"/>
              </a:rPr>
              <a:t>disposal</a:t>
            </a:r>
            <a:r>
              <a:rPr sz="1200" b="1" spc="-20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04B95"/>
                </a:solidFill>
                <a:latin typeface="Arial"/>
                <a:cs typeface="Arial"/>
              </a:rPr>
              <a:t>of</a:t>
            </a:r>
            <a:r>
              <a:rPr sz="1200" b="1" spc="-50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04B95"/>
                </a:solidFill>
                <a:latin typeface="Arial"/>
                <a:cs typeface="Arial"/>
              </a:rPr>
              <a:t>useful</a:t>
            </a:r>
            <a:r>
              <a:rPr sz="1200" b="1" spc="-15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104B95"/>
                </a:solidFill>
                <a:latin typeface="Arial"/>
                <a:cs typeface="Arial"/>
              </a:rPr>
              <a:t>items</a:t>
            </a:r>
            <a:endParaRPr sz="1200" b="1" dirty="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955918" y="1498146"/>
            <a:ext cx="2382354" cy="379591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2" marR="95901">
              <a:lnSpc>
                <a:spcPts val="1300"/>
              </a:lnSpc>
              <a:spcBef>
                <a:spcPts val="5"/>
              </a:spcBef>
            </a:pPr>
            <a:r>
              <a:rPr sz="1200" b="1" dirty="0">
                <a:solidFill>
                  <a:srgbClr val="104B95"/>
                </a:solidFill>
                <a:latin typeface="Arial"/>
                <a:cs typeface="Arial"/>
              </a:rPr>
              <a:t>Minimise the use of unnecessary items or energy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4119562" y="920958"/>
            <a:ext cx="2786380" cy="379591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2" marR="5080">
              <a:lnSpc>
                <a:spcPts val="1300"/>
              </a:lnSpc>
              <a:spcBef>
                <a:spcPts val="360"/>
              </a:spcBef>
            </a:pPr>
            <a:r>
              <a:rPr sz="1200" b="1" dirty="0">
                <a:solidFill>
                  <a:srgbClr val="104B95"/>
                </a:solidFill>
                <a:latin typeface="Arial"/>
                <a:cs typeface="Arial"/>
              </a:rPr>
              <a:t>Separate</a:t>
            </a:r>
            <a:r>
              <a:rPr sz="1200" b="1" spc="10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04B95"/>
                </a:solidFill>
                <a:latin typeface="Arial"/>
                <a:cs typeface="Arial"/>
              </a:rPr>
              <a:t>and</a:t>
            </a:r>
            <a:r>
              <a:rPr sz="1200" b="1" spc="15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104B95"/>
                </a:solidFill>
                <a:latin typeface="Arial"/>
                <a:cs typeface="Arial"/>
              </a:rPr>
              <a:t>recycle</a:t>
            </a:r>
            <a:r>
              <a:rPr sz="1200" b="1" spc="15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04B95"/>
                </a:solidFill>
                <a:latin typeface="Arial"/>
                <a:cs typeface="Arial"/>
              </a:rPr>
              <a:t>waste</a:t>
            </a:r>
            <a:r>
              <a:rPr sz="1200" b="1" spc="15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04B95"/>
                </a:solidFill>
                <a:latin typeface="Arial"/>
                <a:cs typeface="Arial"/>
              </a:rPr>
              <a:t>and</a:t>
            </a:r>
            <a:r>
              <a:rPr sz="1200" b="1" spc="15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spc="40" dirty="0">
                <a:solidFill>
                  <a:srgbClr val="104B95"/>
                </a:solidFill>
                <a:latin typeface="Arial"/>
                <a:cs typeface="Arial"/>
              </a:rPr>
              <a:t>put </a:t>
            </a:r>
            <a:r>
              <a:rPr sz="1200" b="1" dirty="0">
                <a:solidFill>
                  <a:srgbClr val="104B95"/>
                </a:solidFill>
                <a:latin typeface="Arial"/>
                <a:cs typeface="Arial"/>
              </a:rPr>
              <a:t>into</a:t>
            </a:r>
            <a:r>
              <a:rPr sz="1200" b="1" spc="40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04B95"/>
                </a:solidFill>
                <a:latin typeface="Arial"/>
                <a:cs typeface="Arial"/>
              </a:rPr>
              <a:t>corresponding</a:t>
            </a:r>
            <a:r>
              <a:rPr sz="1200" b="1" spc="45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04B95"/>
                </a:solidFill>
                <a:latin typeface="Arial"/>
                <a:cs typeface="Arial"/>
              </a:rPr>
              <a:t>recycling</a:t>
            </a:r>
            <a:r>
              <a:rPr sz="1200" b="1" spc="45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104B95"/>
                </a:solidFill>
                <a:latin typeface="Arial"/>
                <a:cs typeface="Arial"/>
              </a:rPr>
              <a:t>facilities</a:t>
            </a:r>
            <a:endParaRPr sz="1200" b="1" dirty="0">
              <a:latin typeface="Arial"/>
              <a:cs typeface="Arial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432002" y="2354567"/>
            <a:ext cx="6696075" cy="494665"/>
          </a:xfrm>
          <a:custGeom>
            <a:avLst/>
            <a:gdLst/>
            <a:ahLst/>
            <a:cxnLst/>
            <a:rect l="l" t="t" r="r" b="b"/>
            <a:pathLst>
              <a:path w="6696075" h="494664">
                <a:moveTo>
                  <a:pt x="6470472" y="0"/>
                </a:moveTo>
                <a:lnTo>
                  <a:pt x="225526" y="0"/>
                </a:lnTo>
                <a:lnTo>
                  <a:pt x="176000" y="5704"/>
                </a:lnTo>
                <a:lnTo>
                  <a:pt x="130536" y="21955"/>
                </a:lnTo>
                <a:lnTo>
                  <a:pt x="90429" y="47454"/>
                </a:lnTo>
                <a:lnTo>
                  <a:pt x="56979" y="80904"/>
                </a:lnTo>
                <a:lnTo>
                  <a:pt x="31480" y="121011"/>
                </a:lnTo>
                <a:lnTo>
                  <a:pt x="15229" y="166475"/>
                </a:lnTo>
                <a:lnTo>
                  <a:pt x="9525" y="216001"/>
                </a:lnTo>
                <a:lnTo>
                  <a:pt x="0" y="494474"/>
                </a:lnTo>
                <a:lnTo>
                  <a:pt x="6695998" y="494474"/>
                </a:lnTo>
                <a:lnTo>
                  <a:pt x="6686473" y="216001"/>
                </a:lnTo>
                <a:lnTo>
                  <a:pt x="6680768" y="166475"/>
                </a:lnTo>
                <a:lnTo>
                  <a:pt x="6664518" y="121011"/>
                </a:lnTo>
                <a:lnTo>
                  <a:pt x="6639019" y="80904"/>
                </a:lnTo>
                <a:lnTo>
                  <a:pt x="6605568" y="47454"/>
                </a:lnTo>
                <a:lnTo>
                  <a:pt x="6565462" y="21955"/>
                </a:lnTo>
                <a:lnTo>
                  <a:pt x="6519998" y="5704"/>
                </a:lnTo>
                <a:lnTo>
                  <a:pt x="6470472" y="0"/>
                </a:lnTo>
                <a:close/>
              </a:path>
            </a:pathLst>
          </a:custGeom>
          <a:solidFill>
            <a:srgbClr val="72CBC9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9" name="object 2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12004" y="2978090"/>
            <a:ext cx="243509" cy="243522"/>
          </a:xfrm>
          <a:prstGeom prst="rect">
            <a:avLst/>
          </a:prstGeom>
        </p:spPr>
      </p:pic>
      <p:pic>
        <p:nvPicPr>
          <p:cNvPr id="30" name="object 3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12006" y="3555592"/>
            <a:ext cx="243509" cy="243522"/>
          </a:xfrm>
          <a:prstGeom prst="rect">
            <a:avLst/>
          </a:prstGeom>
        </p:spPr>
      </p:pic>
      <p:pic>
        <p:nvPicPr>
          <p:cNvPr id="31" name="object 3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29605" y="2978090"/>
            <a:ext cx="243509" cy="243522"/>
          </a:xfrm>
          <a:prstGeom prst="rect">
            <a:avLst/>
          </a:prstGeom>
        </p:spPr>
      </p:pic>
      <p:pic>
        <p:nvPicPr>
          <p:cNvPr id="32" name="object 3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29607" y="3555592"/>
            <a:ext cx="243509" cy="243522"/>
          </a:xfrm>
          <a:prstGeom prst="rect">
            <a:avLst/>
          </a:prstGeom>
        </p:spPr>
      </p:pic>
      <p:sp>
        <p:nvSpPr>
          <p:cNvPr id="33" name="object 33"/>
          <p:cNvSpPr/>
          <p:nvPr/>
        </p:nvSpPr>
        <p:spPr>
          <a:xfrm>
            <a:off x="441525" y="2364090"/>
            <a:ext cx="6677025" cy="1770380"/>
          </a:xfrm>
          <a:custGeom>
            <a:avLst/>
            <a:gdLst/>
            <a:ahLst/>
            <a:cxnLst/>
            <a:rect l="l" t="t" r="r" b="b"/>
            <a:pathLst>
              <a:path w="6677025" h="1770379">
                <a:moveTo>
                  <a:pt x="216001" y="0"/>
                </a:moveTo>
                <a:lnTo>
                  <a:pt x="166475" y="5704"/>
                </a:lnTo>
                <a:lnTo>
                  <a:pt x="121011" y="21953"/>
                </a:lnTo>
                <a:lnTo>
                  <a:pt x="80904" y="47450"/>
                </a:lnTo>
                <a:lnTo>
                  <a:pt x="47454" y="80899"/>
                </a:lnTo>
                <a:lnTo>
                  <a:pt x="21955" y="121005"/>
                </a:lnTo>
                <a:lnTo>
                  <a:pt x="5704" y="166471"/>
                </a:lnTo>
                <a:lnTo>
                  <a:pt x="0" y="216001"/>
                </a:lnTo>
                <a:lnTo>
                  <a:pt x="0" y="1554149"/>
                </a:lnTo>
                <a:lnTo>
                  <a:pt x="5704" y="1603675"/>
                </a:lnTo>
                <a:lnTo>
                  <a:pt x="21955" y="1649140"/>
                </a:lnTo>
                <a:lnTo>
                  <a:pt x="47454" y="1689246"/>
                </a:lnTo>
                <a:lnTo>
                  <a:pt x="80904" y="1722697"/>
                </a:lnTo>
                <a:lnTo>
                  <a:pt x="121011" y="1748196"/>
                </a:lnTo>
                <a:lnTo>
                  <a:pt x="166475" y="1764446"/>
                </a:lnTo>
                <a:lnTo>
                  <a:pt x="216001" y="1770151"/>
                </a:lnTo>
                <a:lnTo>
                  <a:pt x="6460947" y="1770151"/>
                </a:lnTo>
                <a:lnTo>
                  <a:pt x="6510477" y="1764446"/>
                </a:lnTo>
                <a:lnTo>
                  <a:pt x="6555943" y="1748196"/>
                </a:lnTo>
                <a:lnTo>
                  <a:pt x="6596049" y="1722697"/>
                </a:lnTo>
                <a:lnTo>
                  <a:pt x="6629498" y="1689246"/>
                </a:lnTo>
                <a:lnTo>
                  <a:pt x="6654995" y="1649140"/>
                </a:lnTo>
                <a:lnTo>
                  <a:pt x="6671244" y="1603675"/>
                </a:lnTo>
                <a:lnTo>
                  <a:pt x="6676948" y="1554149"/>
                </a:lnTo>
                <a:lnTo>
                  <a:pt x="6676948" y="216001"/>
                </a:lnTo>
                <a:lnTo>
                  <a:pt x="6671244" y="166471"/>
                </a:lnTo>
                <a:lnTo>
                  <a:pt x="6654995" y="121005"/>
                </a:lnTo>
                <a:lnTo>
                  <a:pt x="6629498" y="80899"/>
                </a:lnTo>
                <a:lnTo>
                  <a:pt x="6596049" y="47450"/>
                </a:lnTo>
                <a:lnTo>
                  <a:pt x="6555943" y="21953"/>
                </a:lnTo>
                <a:lnTo>
                  <a:pt x="6510477" y="5704"/>
                </a:lnTo>
                <a:lnTo>
                  <a:pt x="6460947" y="0"/>
                </a:lnTo>
                <a:lnTo>
                  <a:pt x="216001" y="0"/>
                </a:lnTo>
                <a:close/>
              </a:path>
            </a:pathLst>
          </a:custGeom>
          <a:ln w="19050">
            <a:solidFill>
              <a:srgbClr val="72CB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 txBox="1"/>
          <p:nvPr/>
        </p:nvSpPr>
        <p:spPr>
          <a:xfrm>
            <a:off x="599300" y="2479099"/>
            <a:ext cx="470535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2">
              <a:spcBef>
                <a:spcPts val="100"/>
              </a:spcBef>
            </a:pP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6.</a:t>
            </a:r>
            <a:r>
              <a:rPr sz="1200" b="1" spc="2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Which</a:t>
            </a:r>
            <a:r>
              <a:rPr sz="1200" b="1" spc="2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of</a:t>
            </a:r>
            <a:r>
              <a:rPr sz="1200" b="1" spc="-4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50" dirty="0">
                <a:solidFill>
                  <a:srgbClr val="002F2F"/>
                </a:solidFill>
                <a:latin typeface="Arial"/>
                <a:cs typeface="Arial"/>
              </a:rPr>
              <a:t>the</a:t>
            </a:r>
            <a:r>
              <a:rPr sz="1200" b="1" spc="2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following</a:t>
            </a:r>
            <a:r>
              <a:rPr sz="1200" b="1" spc="2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-25" dirty="0">
                <a:solidFill>
                  <a:srgbClr val="002F2F"/>
                </a:solidFill>
                <a:latin typeface="Arial"/>
                <a:cs typeface="Arial"/>
              </a:rPr>
              <a:t>is</a:t>
            </a:r>
            <a:r>
              <a:rPr sz="1200" b="1" spc="-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50" dirty="0">
                <a:solidFill>
                  <a:srgbClr val="002F2F"/>
                </a:solidFill>
                <a:latin typeface="Arial"/>
                <a:cs typeface="Arial"/>
              </a:rPr>
              <a:t>the</a:t>
            </a:r>
            <a:r>
              <a:rPr sz="1200" b="1" spc="2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correct</a:t>
            </a:r>
            <a:r>
              <a:rPr sz="1200" b="1" spc="2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concept</a:t>
            </a:r>
            <a:r>
              <a:rPr sz="1200" b="1" spc="2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of</a:t>
            </a:r>
            <a:r>
              <a:rPr sz="1200" b="1" spc="-1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002F2F"/>
                </a:solidFill>
                <a:latin typeface="Arial"/>
                <a:cs typeface="Arial"/>
              </a:rPr>
              <a:t>“Upcycling”?</a:t>
            </a:r>
            <a:endParaRPr sz="1200" b="1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955753" y="2932959"/>
            <a:ext cx="2553335" cy="546303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2" marR="5080">
              <a:lnSpc>
                <a:spcPts val="1300"/>
              </a:lnSpc>
              <a:spcBef>
                <a:spcPts val="360"/>
              </a:spcBef>
            </a:pPr>
            <a:r>
              <a:rPr sz="1200" b="1" dirty="0">
                <a:solidFill>
                  <a:srgbClr val="104B95"/>
                </a:solidFill>
                <a:latin typeface="Arial"/>
                <a:cs typeface="Arial"/>
              </a:rPr>
              <a:t>Transforming</a:t>
            </a:r>
            <a:r>
              <a:rPr sz="1200" b="1" spc="25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04B95"/>
                </a:solidFill>
                <a:latin typeface="Arial"/>
                <a:cs typeface="Arial"/>
              </a:rPr>
              <a:t>waste</a:t>
            </a:r>
            <a:r>
              <a:rPr sz="1200" b="1" spc="30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104B95"/>
                </a:solidFill>
                <a:latin typeface="Arial"/>
                <a:cs typeface="Arial"/>
              </a:rPr>
              <a:t>into</a:t>
            </a:r>
            <a:r>
              <a:rPr sz="1200" b="1" dirty="0">
                <a:solidFill>
                  <a:srgbClr val="104B95"/>
                </a:solidFill>
                <a:latin typeface="Arial"/>
                <a:cs typeface="Arial"/>
              </a:rPr>
              <a:t> innovative</a:t>
            </a:r>
            <a:r>
              <a:rPr sz="1200" b="1" spc="20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04B95"/>
                </a:solidFill>
                <a:latin typeface="Arial"/>
                <a:cs typeface="Arial"/>
              </a:rPr>
              <a:t>new</a:t>
            </a:r>
            <a:r>
              <a:rPr sz="1200" b="1" spc="25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04B95"/>
                </a:solidFill>
                <a:latin typeface="Arial"/>
                <a:cs typeface="Arial"/>
              </a:rPr>
              <a:t>products</a:t>
            </a:r>
            <a:r>
              <a:rPr sz="1200" b="1" spc="25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spc="60" dirty="0">
                <a:solidFill>
                  <a:srgbClr val="104B95"/>
                </a:solidFill>
                <a:latin typeface="Arial"/>
                <a:cs typeface="Arial"/>
              </a:rPr>
              <a:t>with</a:t>
            </a:r>
            <a:r>
              <a:rPr sz="1200" b="1" spc="25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spc="-25" dirty="0">
                <a:solidFill>
                  <a:srgbClr val="104B95"/>
                </a:solidFill>
                <a:latin typeface="Arial"/>
                <a:cs typeface="Arial"/>
              </a:rPr>
              <a:t>new </a:t>
            </a:r>
            <a:r>
              <a:rPr sz="1200" b="1" spc="-10" dirty="0">
                <a:solidFill>
                  <a:srgbClr val="104B95"/>
                </a:solidFill>
                <a:latin typeface="Arial"/>
                <a:cs typeface="Arial"/>
              </a:rPr>
              <a:t>value</a:t>
            </a:r>
            <a:endParaRPr sz="1200" b="1" dirty="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4119397" y="2940553"/>
            <a:ext cx="2801620" cy="379591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2" marR="5080">
              <a:lnSpc>
                <a:spcPts val="1300"/>
              </a:lnSpc>
              <a:spcBef>
                <a:spcPts val="360"/>
              </a:spcBef>
            </a:pPr>
            <a:r>
              <a:rPr sz="1200" b="1" dirty="0">
                <a:solidFill>
                  <a:srgbClr val="104B95"/>
                </a:solidFill>
                <a:latin typeface="Arial"/>
                <a:cs typeface="Arial"/>
              </a:rPr>
              <a:t>Separate</a:t>
            </a:r>
            <a:r>
              <a:rPr sz="1200" b="1" spc="130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04B95"/>
                </a:solidFill>
                <a:latin typeface="Arial"/>
                <a:cs typeface="Arial"/>
              </a:rPr>
              <a:t>and</a:t>
            </a:r>
            <a:r>
              <a:rPr sz="1200" b="1" spc="135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04B95"/>
                </a:solidFill>
                <a:latin typeface="Arial"/>
                <a:cs typeface="Arial"/>
              </a:rPr>
              <a:t>recycle</a:t>
            </a:r>
            <a:r>
              <a:rPr sz="1200" b="1" spc="130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04B95"/>
                </a:solidFill>
                <a:latin typeface="Arial"/>
                <a:cs typeface="Arial"/>
              </a:rPr>
              <a:t>waste</a:t>
            </a:r>
            <a:r>
              <a:rPr sz="1200" b="1" spc="135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04B95"/>
                </a:solidFill>
                <a:latin typeface="Arial"/>
                <a:cs typeface="Arial"/>
              </a:rPr>
              <a:t>and</a:t>
            </a:r>
            <a:r>
              <a:rPr sz="1200" b="1" spc="135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spc="40" dirty="0">
                <a:solidFill>
                  <a:srgbClr val="104B95"/>
                </a:solidFill>
                <a:latin typeface="Arial"/>
                <a:cs typeface="Arial"/>
              </a:rPr>
              <a:t>put </a:t>
            </a:r>
            <a:r>
              <a:rPr sz="1200" b="1" dirty="0">
                <a:solidFill>
                  <a:srgbClr val="104B95"/>
                </a:solidFill>
                <a:latin typeface="Arial"/>
                <a:cs typeface="Arial"/>
              </a:rPr>
              <a:t>into</a:t>
            </a:r>
            <a:r>
              <a:rPr sz="1200" b="1" spc="40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04B95"/>
                </a:solidFill>
                <a:latin typeface="Arial"/>
                <a:cs typeface="Arial"/>
              </a:rPr>
              <a:t>corresponding</a:t>
            </a:r>
            <a:r>
              <a:rPr sz="1200" b="1" spc="45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04B95"/>
                </a:solidFill>
                <a:latin typeface="Arial"/>
                <a:cs typeface="Arial"/>
              </a:rPr>
              <a:t>recycling</a:t>
            </a:r>
            <a:r>
              <a:rPr sz="1200" b="1" spc="45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104B95"/>
                </a:solidFill>
                <a:latin typeface="Arial"/>
                <a:cs typeface="Arial"/>
              </a:rPr>
              <a:t>facilities</a:t>
            </a:r>
            <a:endParaRPr sz="1200" b="1" dirty="0">
              <a:latin typeface="Arial"/>
              <a:cs typeface="Arial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432003" y="4368634"/>
            <a:ext cx="6696075" cy="494665"/>
          </a:xfrm>
          <a:custGeom>
            <a:avLst/>
            <a:gdLst/>
            <a:ahLst/>
            <a:cxnLst/>
            <a:rect l="l" t="t" r="r" b="b"/>
            <a:pathLst>
              <a:path w="6696075" h="494664">
                <a:moveTo>
                  <a:pt x="6470472" y="0"/>
                </a:moveTo>
                <a:lnTo>
                  <a:pt x="225526" y="0"/>
                </a:lnTo>
                <a:lnTo>
                  <a:pt x="176000" y="5704"/>
                </a:lnTo>
                <a:lnTo>
                  <a:pt x="130536" y="21955"/>
                </a:lnTo>
                <a:lnTo>
                  <a:pt x="90429" y="47454"/>
                </a:lnTo>
                <a:lnTo>
                  <a:pt x="56979" y="80904"/>
                </a:lnTo>
                <a:lnTo>
                  <a:pt x="31480" y="121011"/>
                </a:lnTo>
                <a:lnTo>
                  <a:pt x="15229" y="166475"/>
                </a:lnTo>
                <a:lnTo>
                  <a:pt x="9525" y="216001"/>
                </a:lnTo>
                <a:lnTo>
                  <a:pt x="0" y="494474"/>
                </a:lnTo>
                <a:lnTo>
                  <a:pt x="6695998" y="494474"/>
                </a:lnTo>
                <a:lnTo>
                  <a:pt x="6686473" y="216001"/>
                </a:lnTo>
                <a:lnTo>
                  <a:pt x="6680768" y="166475"/>
                </a:lnTo>
                <a:lnTo>
                  <a:pt x="6664518" y="121011"/>
                </a:lnTo>
                <a:lnTo>
                  <a:pt x="6639019" y="80904"/>
                </a:lnTo>
                <a:lnTo>
                  <a:pt x="6605568" y="47454"/>
                </a:lnTo>
                <a:lnTo>
                  <a:pt x="6565462" y="21955"/>
                </a:lnTo>
                <a:lnTo>
                  <a:pt x="6519998" y="5704"/>
                </a:lnTo>
                <a:lnTo>
                  <a:pt x="6470472" y="0"/>
                </a:lnTo>
                <a:close/>
              </a:path>
            </a:pathLst>
          </a:custGeom>
          <a:solidFill>
            <a:srgbClr val="72CBC9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8" name="object 3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12006" y="5028160"/>
            <a:ext cx="243509" cy="243522"/>
          </a:xfrm>
          <a:prstGeom prst="rect">
            <a:avLst/>
          </a:prstGeom>
        </p:spPr>
      </p:pic>
      <p:pic>
        <p:nvPicPr>
          <p:cNvPr id="39" name="object 3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12006" y="5569658"/>
            <a:ext cx="243509" cy="243522"/>
          </a:xfrm>
          <a:prstGeom prst="rect">
            <a:avLst/>
          </a:prstGeom>
        </p:spPr>
      </p:pic>
      <p:pic>
        <p:nvPicPr>
          <p:cNvPr id="40" name="object 4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29607" y="5028160"/>
            <a:ext cx="243509" cy="243522"/>
          </a:xfrm>
          <a:prstGeom prst="rect">
            <a:avLst/>
          </a:prstGeom>
        </p:spPr>
      </p:pic>
      <p:pic>
        <p:nvPicPr>
          <p:cNvPr id="41" name="object 4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729607" y="5569658"/>
            <a:ext cx="243509" cy="243522"/>
          </a:xfrm>
          <a:prstGeom prst="rect">
            <a:avLst/>
          </a:prstGeom>
        </p:spPr>
      </p:pic>
      <p:sp>
        <p:nvSpPr>
          <p:cNvPr id="42" name="object 42"/>
          <p:cNvSpPr txBox="1"/>
          <p:nvPr/>
        </p:nvSpPr>
        <p:spPr>
          <a:xfrm>
            <a:off x="599304" y="4493176"/>
            <a:ext cx="391477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2">
              <a:spcBef>
                <a:spcPts val="100"/>
              </a:spcBef>
            </a:pPr>
            <a:r>
              <a:rPr sz="1200" b="1" spc="-95" dirty="0">
                <a:solidFill>
                  <a:srgbClr val="002F2F"/>
                </a:solidFill>
                <a:latin typeface="Arial"/>
                <a:cs typeface="Arial"/>
              </a:rPr>
              <a:t>7.</a:t>
            </a:r>
            <a:r>
              <a:rPr sz="1200" b="1" spc="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Which</a:t>
            </a:r>
            <a:r>
              <a:rPr sz="1200" b="1" spc="1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of</a:t>
            </a:r>
            <a:r>
              <a:rPr sz="1200" b="1" spc="-4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50" dirty="0">
                <a:solidFill>
                  <a:srgbClr val="002F2F"/>
                </a:solidFill>
                <a:latin typeface="Arial"/>
                <a:cs typeface="Arial"/>
              </a:rPr>
              <a:t>the</a:t>
            </a:r>
            <a:r>
              <a:rPr sz="1200" b="1" spc="1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following</a:t>
            </a:r>
            <a:r>
              <a:rPr sz="1200" b="1" spc="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-25" dirty="0">
                <a:solidFill>
                  <a:srgbClr val="002F2F"/>
                </a:solidFill>
                <a:latin typeface="Arial"/>
                <a:cs typeface="Arial"/>
              </a:rPr>
              <a:t>is</a:t>
            </a:r>
            <a:r>
              <a:rPr sz="1200" b="1" spc="1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an</a:t>
            </a:r>
            <a:r>
              <a:rPr sz="1200" b="1" spc="1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example</a:t>
            </a:r>
            <a:r>
              <a:rPr sz="1200" b="1" spc="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of</a:t>
            </a:r>
            <a:r>
              <a:rPr sz="1200" b="1" spc="-2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002F2F"/>
                </a:solidFill>
                <a:latin typeface="Arial"/>
                <a:cs typeface="Arial"/>
              </a:rPr>
              <a:t>upcycling?</a:t>
            </a:r>
            <a:endParaRPr sz="1200" b="1">
              <a:latin typeface="Arial"/>
              <a:cs typeface="Arial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955751" y="4947034"/>
            <a:ext cx="2382522" cy="592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2">
              <a:spcBef>
                <a:spcPts val="100"/>
              </a:spcBef>
            </a:pPr>
            <a:r>
              <a:rPr sz="1200" b="1" dirty="0">
                <a:solidFill>
                  <a:srgbClr val="104B95"/>
                </a:solidFill>
                <a:latin typeface="Arial"/>
                <a:cs typeface="Arial"/>
              </a:rPr>
              <a:t>New</a:t>
            </a:r>
            <a:r>
              <a:rPr sz="1200" b="1" spc="10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04B95"/>
                </a:solidFill>
                <a:latin typeface="Arial"/>
                <a:cs typeface="Arial"/>
              </a:rPr>
              <a:t>fabric</a:t>
            </a:r>
            <a:r>
              <a:rPr sz="1200" b="1" spc="20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04B95"/>
                </a:solidFill>
                <a:latin typeface="Arial"/>
                <a:cs typeface="Arial"/>
              </a:rPr>
              <a:t>product</a:t>
            </a:r>
            <a:r>
              <a:rPr sz="1200" b="1" spc="20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04B95"/>
                </a:solidFill>
                <a:latin typeface="Arial"/>
                <a:cs typeface="Arial"/>
              </a:rPr>
              <a:t>made</a:t>
            </a:r>
            <a:r>
              <a:rPr sz="1200" b="1" spc="20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spc="50" dirty="0">
                <a:solidFill>
                  <a:srgbClr val="104B95"/>
                </a:solidFill>
                <a:latin typeface="Arial"/>
                <a:cs typeface="Arial"/>
              </a:rPr>
              <a:t>out</a:t>
            </a:r>
            <a:r>
              <a:rPr sz="1200" b="1" spc="25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spc="-25" dirty="0">
                <a:solidFill>
                  <a:srgbClr val="104B95"/>
                </a:solidFill>
                <a:latin typeface="Arial"/>
                <a:cs typeface="Arial"/>
              </a:rPr>
              <a:t>o</a:t>
            </a:r>
            <a:r>
              <a:rPr lang="en-US" sz="1200" b="1" spc="-25" dirty="0">
                <a:solidFill>
                  <a:srgbClr val="104B95"/>
                </a:solidFill>
                <a:latin typeface="Arial"/>
                <a:cs typeface="Arial"/>
              </a:rPr>
              <a:t>f</a:t>
            </a:r>
          </a:p>
          <a:p>
            <a:pPr marL="12702">
              <a:spcBef>
                <a:spcPts val="100"/>
              </a:spcBef>
            </a:pPr>
            <a:r>
              <a:rPr lang="en-US" sz="1200" b="1" spc="-25" dirty="0">
                <a:solidFill>
                  <a:srgbClr val="104B95"/>
                </a:solidFill>
                <a:latin typeface="Arial"/>
                <a:cs typeface="Arial"/>
              </a:rPr>
              <a:t>leftover fabric scraps</a:t>
            </a:r>
          </a:p>
          <a:p>
            <a:pPr marL="12702">
              <a:spcBef>
                <a:spcPts val="100"/>
              </a:spcBef>
            </a:pPr>
            <a:r>
              <a:rPr lang="en-US" sz="1200" b="1" spc="-25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endParaRPr sz="1200" b="1" dirty="0">
              <a:latin typeface="Arial"/>
              <a:cs typeface="Arial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4119321" y="4954774"/>
            <a:ext cx="2672080" cy="379591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2" marR="5080">
              <a:lnSpc>
                <a:spcPts val="1300"/>
              </a:lnSpc>
              <a:spcBef>
                <a:spcPts val="360"/>
              </a:spcBef>
            </a:pPr>
            <a:r>
              <a:rPr sz="1200" b="1" dirty="0">
                <a:solidFill>
                  <a:srgbClr val="104B95"/>
                </a:solidFill>
                <a:latin typeface="Arial"/>
                <a:cs typeface="Arial"/>
              </a:rPr>
              <a:t>Create</a:t>
            </a:r>
            <a:r>
              <a:rPr sz="1200" b="1" spc="25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04B95"/>
                </a:solidFill>
                <a:latin typeface="Arial"/>
                <a:cs typeface="Arial"/>
              </a:rPr>
              <a:t>storage</a:t>
            </a:r>
            <a:r>
              <a:rPr sz="1200" b="1" spc="25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04B95"/>
                </a:solidFill>
                <a:latin typeface="Arial"/>
                <a:cs typeface="Arial"/>
              </a:rPr>
              <a:t>containers</a:t>
            </a:r>
            <a:r>
              <a:rPr sz="1200" b="1" spc="30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04B95"/>
                </a:solidFill>
                <a:latin typeface="Arial"/>
                <a:cs typeface="Arial"/>
              </a:rPr>
              <a:t>in</a:t>
            </a:r>
            <a:r>
              <a:rPr sz="1200" b="1" spc="-5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spc="25" dirty="0">
                <a:solidFill>
                  <a:srgbClr val="104B95"/>
                </a:solidFill>
                <a:latin typeface="Arial"/>
                <a:cs typeface="Arial"/>
              </a:rPr>
              <a:t>the </a:t>
            </a:r>
            <a:r>
              <a:rPr sz="1200" b="1" dirty="0">
                <a:solidFill>
                  <a:srgbClr val="104B95"/>
                </a:solidFill>
                <a:latin typeface="Arial"/>
                <a:cs typeface="Arial"/>
              </a:rPr>
              <a:t>shape </a:t>
            </a:r>
            <a:r>
              <a:rPr sz="1200" b="1" spc="10" dirty="0">
                <a:solidFill>
                  <a:srgbClr val="104B95"/>
                </a:solidFill>
                <a:latin typeface="Arial"/>
                <a:cs typeface="Arial"/>
              </a:rPr>
              <a:t>of</a:t>
            </a:r>
            <a:r>
              <a:rPr sz="1200" b="1" spc="-35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04B95"/>
                </a:solidFill>
                <a:latin typeface="Arial"/>
                <a:cs typeface="Arial"/>
              </a:rPr>
              <a:t>birds </a:t>
            </a:r>
            <a:r>
              <a:rPr sz="1200" b="1" spc="10" dirty="0">
                <a:solidFill>
                  <a:srgbClr val="104B95"/>
                </a:solidFill>
                <a:latin typeface="Arial"/>
                <a:cs typeface="Arial"/>
              </a:rPr>
              <a:t>from</a:t>
            </a:r>
            <a:r>
              <a:rPr sz="1200" b="1" spc="5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spc="10" dirty="0">
                <a:solidFill>
                  <a:srgbClr val="104B95"/>
                </a:solidFill>
                <a:latin typeface="Arial"/>
                <a:cs typeface="Arial"/>
              </a:rPr>
              <a:t>aluminium</a:t>
            </a:r>
            <a:r>
              <a:rPr sz="1200" b="1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104B95"/>
                </a:solidFill>
                <a:latin typeface="Arial"/>
                <a:cs typeface="Arial"/>
              </a:rPr>
              <a:t>cans</a:t>
            </a:r>
            <a:endParaRPr sz="1200" b="1" dirty="0">
              <a:latin typeface="Arial"/>
              <a:cs typeface="Arial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4140618" y="5568122"/>
            <a:ext cx="117983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2">
              <a:spcBef>
                <a:spcPts val="100"/>
              </a:spcBef>
            </a:pPr>
            <a:r>
              <a:rPr sz="1200" b="1" dirty="0">
                <a:solidFill>
                  <a:srgbClr val="104B95"/>
                </a:solidFill>
                <a:latin typeface="Arial"/>
                <a:cs typeface="Arial"/>
              </a:rPr>
              <a:t>All</a:t>
            </a:r>
            <a:r>
              <a:rPr sz="1200" b="1" spc="-20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04B95"/>
                </a:solidFill>
                <a:latin typeface="Arial"/>
                <a:cs typeface="Arial"/>
              </a:rPr>
              <a:t>of</a:t>
            </a:r>
            <a:r>
              <a:rPr sz="1200" b="1" spc="-65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spc="50" dirty="0">
                <a:solidFill>
                  <a:srgbClr val="104B95"/>
                </a:solidFill>
                <a:latin typeface="Arial"/>
                <a:cs typeface="Arial"/>
              </a:rPr>
              <a:t>the</a:t>
            </a:r>
            <a:r>
              <a:rPr sz="1200" b="1" spc="-15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104B95"/>
                </a:solidFill>
                <a:latin typeface="Arial"/>
                <a:cs typeface="Arial"/>
              </a:rPr>
              <a:t>above</a:t>
            </a:r>
            <a:endParaRPr sz="1200" b="1">
              <a:latin typeface="Arial"/>
              <a:cs typeface="Arial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599393" y="6239747"/>
            <a:ext cx="6307455" cy="379591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241340" marR="5080" indent="-229273">
              <a:lnSpc>
                <a:spcPts val="1300"/>
              </a:lnSpc>
              <a:spcBef>
                <a:spcPts val="360"/>
              </a:spcBef>
            </a:pP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8.</a:t>
            </a:r>
            <a:r>
              <a:rPr sz="1200" b="1" spc="90" dirty="0">
                <a:solidFill>
                  <a:srgbClr val="002F2F"/>
                </a:solidFill>
                <a:latin typeface="Arial"/>
                <a:cs typeface="Arial"/>
              </a:rPr>
              <a:t>  </a:t>
            </a:r>
            <a:r>
              <a:rPr sz="1200" b="1" spc="-20" dirty="0">
                <a:solidFill>
                  <a:srgbClr val="002F2F"/>
                </a:solidFill>
                <a:latin typeface="Arial"/>
                <a:cs typeface="Arial"/>
              </a:rPr>
              <a:t>Please</a:t>
            </a:r>
            <a:r>
              <a:rPr sz="1200" b="1" spc="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arrange</a:t>
            </a:r>
            <a:r>
              <a:rPr sz="1200" b="1" spc="-2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50" dirty="0">
                <a:solidFill>
                  <a:srgbClr val="002F2F"/>
                </a:solidFill>
                <a:latin typeface="Arial"/>
                <a:cs typeface="Arial"/>
              </a:rPr>
              <a:t>the</a:t>
            </a:r>
            <a:r>
              <a:rPr sz="1200" b="1" spc="1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most</a:t>
            </a:r>
            <a:r>
              <a:rPr sz="1200" b="1" spc="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preferable</a:t>
            </a:r>
            <a:r>
              <a:rPr sz="1200" b="1" spc="1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waste</a:t>
            </a:r>
            <a:r>
              <a:rPr sz="1200" b="1" spc="1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reduction</a:t>
            </a:r>
            <a:r>
              <a:rPr sz="1200" b="1" spc="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methods</a:t>
            </a:r>
            <a:r>
              <a:rPr sz="1200" b="1" spc="1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according</a:t>
            </a:r>
            <a:r>
              <a:rPr sz="1200" b="1" spc="-2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70" dirty="0">
                <a:solidFill>
                  <a:srgbClr val="002F2F"/>
                </a:solidFill>
                <a:latin typeface="Arial"/>
                <a:cs typeface="Arial"/>
              </a:rPr>
              <a:t>to</a:t>
            </a:r>
            <a:r>
              <a:rPr sz="1200" b="1" spc="-2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50" dirty="0">
                <a:solidFill>
                  <a:srgbClr val="002F2F"/>
                </a:solidFill>
                <a:latin typeface="Arial"/>
                <a:cs typeface="Arial"/>
              </a:rPr>
              <a:t>the</a:t>
            </a:r>
            <a:r>
              <a:rPr sz="1200" b="1" spc="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-25" dirty="0">
                <a:solidFill>
                  <a:srgbClr val="002F2F"/>
                </a:solidFill>
                <a:latin typeface="Arial"/>
                <a:cs typeface="Arial"/>
              </a:rPr>
              <a:t>4R </a:t>
            </a:r>
            <a:r>
              <a:rPr sz="1200" b="1" spc="-10" dirty="0">
                <a:solidFill>
                  <a:srgbClr val="002F2F"/>
                </a:solidFill>
                <a:latin typeface="Arial"/>
                <a:cs typeface="Arial"/>
              </a:rPr>
              <a:t>principle.</a:t>
            </a:r>
            <a:endParaRPr sz="1200" b="1" dirty="0">
              <a:latin typeface="Arial"/>
              <a:cs typeface="Arial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1652893" y="7342316"/>
            <a:ext cx="130175" cy="0"/>
          </a:xfrm>
          <a:custGeom>
            <a:avLst/>
            <a:gdLst/>
            <a:ahLst/>
            <a:cxnLst/>
            <a:rect l="l" t="t" r="r" b="b"/>
            <a:pathLst>
              <a:path w="130175">
                <a:moveTo>
                  <a:pt x="0" y="0"/>
                </a:moveTo>
                <a:lnTo>
                  <a:pt x="129755" y="0"/>
                </a:lnTo>
              </a:path>
            </a:pathLst>
          </a:custGeom>
          <a:ln w="19050">
            <a:solidFill>
              <a:srgbClr val="72CB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1758732" y="7281237"/>
            <a:ext cx="61594" cy="122555"/>
          </a:xfrm>
          <a:custGeom>
            <a:avLst/>
            <a:gdLst/>
            <a:ahLst/>
            <a:cxnLst/>
            <a:rect l="l" t="t" r="r" b="b"/>
            <a:pathLst>
              <a:path w="61594" h="122554">
                <a:moveTo>
                  <a:pt x="0" y="0"/>
                </a:moveTo>
                <a:lnTo>
                  <a:pt x="0" y="122173"/>
                </a:lnTo>
                <a:lnTo>
                  <a:pt x="61087" y="61086"/>
                </a:lnTo>
                <a:lnTo>
                  <a:pt x="0" y="0"/>
                </a:lnTo>
                <a:close/>
              </a:path>
            </a:pathLst>
          </a:custGeom>
          <a:solidFill>
            <a:srgbClr val="72CB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2539778" y="7342316"/>
            <a:ext cx="130175" cy="0"/>
          </a:xfrm>
          <a:custGeom>
            <a:avLst/>
            <a:gdLst/>
            <a:ahLst/>
            <a:cxnLst/>
            <a:rect l="l" t="t" r="r" b="b"/>
            <a:pathLst>
              <a:path w="130175">
                <a:moveTo>
                  <a:pt x="0" y="0"/>
                </a:moveTo>
                <a:lnTo>
                  <a:pt x="129755" y="0"/>
                </a:lnTo>
              </a:path>
            </a:pathLst>
          </a:custGeom>
          <a:ln w="19050">
            <a:solidFill>
              <a:srgbClr val="72CB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2645615" y="7281237"/>
            <a:ext cx="61594" cy="122555"/>
          </a:xfrm>
          <a:custGeom>
            <a:avLst/>
            <a:gdLst/>
            <a:ahLst/>
            <a:cxnLst/>
            <a:rect l="l" t="t" r="r" b="b"/>
            <a:pathLst>
              <a:path w="61594" h="122554">
                <a:moveTo>
                  <a:pt x="0" y="0"/>
                </a:moveTo>
                <a:lnTo>
                  <a:pt x="0" y="122173"/>
                </a:lnTo>
                <a:lnTo>
                  <a:pt x="61087" y="61086"/>
                </a:lnTo>
                <a:lnTo>
                  <a:pt x="0" y="0"/>
                </a:lnTo>
                <a:close/>
              </a:path>
            </a:pathLst>
          </a:custGeom>
          <a:solidFill>
            <a:srgbClr val="72CB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3598944" y="7342316"/>
            <a:ext cx="130175" cy="0"/>
          </a:xfrm>
          <a:custGeom>
            <a:avLst/>
            <a:gdLst/>
            <a:ahLst/>
            <a:cxnLst/>
            <a:rect l="l" t="t" r="r" b="b"/>
            <a:pathLst>
              <a:path w="130175">
                <a:moveTo>
                  <a:pt x="0" y="0"/>
                </a:moveTo>
                <a:lnTo>
                  <a:pt x="129755" y="0"/>
                </a:lnTo>
              </a:path>
            </a:pathLst>
          </a:custGeom>
          <a:ln w="19050">
            <a:solidFill>
              <a:srgbClr val="72CB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3704784" y="7281237"/>
            <a:ext cx="61594" cy="122555"/>
          </a:xfrm>
          <a:custGeom>
            <a:avLst/>
            <a:gdLst/>
            <a:ahLst/>
            <a:cxnLst/>
            <a:rect l="l" t="t" r="r" b="b"/>
            <a:pathLst>
              <a:path w="61595" h="122554">
                <a:moveTo>
                  <a:pt x="0" y="0"/>
                </a:moveTo>
                <a:lnTo>
                  <a:pt x="0" y="122173"/>
                </a:lnTo>
                <a:lnTo>
                  <a:pt x="61087" y="61086"/>
                </a:lnTo>
                <a:lnTo>
                  <a:pt x="0" y="0"/>
                </a:lnTo>
                <a:close/>
              </a:path>
            </a:pathLst>
          </a:custGeom>
          <a:solidFill>
            <a:srgbClr val="72CB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1677604" y="7717232"/>
            <a:ext cx="130175" cy="0"/>
          </a:xfrm>
          <a:custGeom>
            <a:avLst/>
            <a:gdLst/>
            <a:ahLst/>
            <a:cxnLst/>
            <a:rect l="l" t="t" r="r" b="b"/>
            <a:pathLst>
              <a:path w="130175">
                <a:moveTo>
                  <a:pt x="0" y="0"/>
                </a:moveTo>
                <a:lnTo>
                  <a:pt x="129755" y="0"/>
                </a:lnTo>
              </a:path>
            </a:pathLst>
          </a:custGeom>
          <a:ln w="19050">
            <a:solidFill>
              <a:srgbClr val="72CB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1783444" y="7656151"/>
            <a:ext cx="61594" cy="122555"/>
          </a:xfrm>
          <a:custGeom>
            <a:avLst/>
            <a:gdLst/>
            <a:ahLst/>
            <a:cxnLst/>
            <a:rect l="l" t="t" r="r" b="b"/>
            <a:pathLst>
              <a:path w="61594" h="122554">
                <a:moveTo>
                  <a:pt x="0" y="0"/>
                </a:moveTo>
                <a:lnTo>
                  <a:pt x="0" y="122173"/>
                </a:lnTo>
                <a:lnTo>
                  <a:pt x="61087" y="61086"/>
                </a:lnTo>
                <a:lnTo>
                  <a:pt x="0" y="0"/>
                </a:lnTo>
                <a:close/>
              </a:path>
            </a:pathLst>
          </a:custGeom>
          <a:solidFill>
            <a:srgbClr val="72CB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2645923" y="7717232"/>
            <a:ext cx="130175" cy="0"/>
          </a:xfrm>
          <a:custGeom>
            <a:avLst/>
            <a:gdLst/>
            <a:ahLst/>
            <a:cxnLst/>
            <a:rect l="l" t="t" r="r" b="b"/>
            <a:pathLst>
              <a:path w="130175">
                <a:moveTo>
                  <a:pt x="0" y="0"/>
                </a:moveTo>
                <a:lnTo>
                  <a:pt x="129755" y="0"/>
                </a:lnTo>
              </a:path>
            </a:pathLst>
          </a:custGeom>
          <a:ln w="19050">
            <a:solidFill>
              <a:srgbClr val="72CB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2751763" y="7656151"/>
            <a:ext cx="61594" cy="122555"/>
          </a:xfrm>
          <a:custGeom>
            <a:avLst/>
            <a:gdLst/>
            <a:ahLst/>
            <a:cxnLst/>
            <a:rect l="l" t="t" r="r" b="b"/>
            <a:pathLst>
              <a:path w="61594" h="122554">
                <a:moveTo>
                  <a:pt x="0" y="0"/>
                </a:moveTo>
                <a:lnTo>
                  <a:pt x="0" y="122173"/>
                </a:lnTo>
                <a:lnTo>
                  <a:pt x="61087" y="61086"/>
                </a:lnTo>
                <a:lnTo>
                  <a:pt x="0" y="0"/>
                </a:lnTo>
                <a:close/>
              </a:path>
            </a:pathLst>
          </a:custGeom>
          <a:solidFill>
            <a:srgbClr val="72CB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3629175" y="7717232"/>
            <a:ext cx="130175" cy="0"/>
          </a:xfrm>
          <a:custGeom>
            <a:avLst/>
            <a:gdLst/>
            <a:ahLst/>
            <a:cxnLst/>
            <a:rect l="l" t="t" r="r" b="b"/>
            <a:pathLst>
              <a:path w="130175">
                <a:moveTo>
                  <a:pt x="0" y="0"/>
                </a:moveTo>
                <a:lnTo>
                  <a:pt x="129755" y="0"/>
                </a:lnTo>
              </a:path>
            </a:pathLst>
          </a:custGeom>
          <a:ln w="19050">
            <a:solidFill>
              <a:srgbClr val="72CB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3735012" y="7656151"/>
            <a:ext cx="61594" cy="122555"/>
          </a:xfrm>
          <a:custGeom>
            <a:avLst/>
            <a:gdLst/>
            <a:ahLst/>
            <a:cxnLst/>
            <a:rect l="l" t="t" r="r" b="b"/>
            <a:pathLst>
              <a:path w="61595" h="122554">
                <a:moveTo>
                  <a:pt x="0" y="0"/>
                </a:moveTo>
                <a:lnTo>
                  <a:pt x="0" y="122173"/>
                </a:lnTo>
                <a:lnTo>
                  <a:pt x="61087" y="61086"/>
                </a:lnTo>
                <a:lnTo>
                  <a:pt x="0" y="0"/>
                </a:lnTo>
                <a:close/>
              </a:path>
            </a:pathLst>
          </a:custGeom>
          <a:solidFill>
            <a:srgbClr val="72CB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1690857" y="8092148"/>
            <a:ext cx="130175" cy="0"/>
          </a:xfrm>
          <a:custGeom>
            <a:avLst/>
            <a:gdLst/>
            <a:ahLst/>
            <a:cxnLst/>
            <a:rect l="l" t="t" r="r" b="b"/>
            <a:pathLst>
              <a:path w="130175">
                <a:moveTo>
                  <a:pt x="0" y="0"/>
                </a:moveTo>
                <a:lnTo>
                  <a:pt x="129755" y="0"/>
                </a:lnTo>
              </a:path>
            </a:pathLst>
          </a:custGeom>
          <a:ln w="19050">
            <a:solidFill>
              <a:srgbClr val="72CB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1796696" y="8031065"/>
            <a:ext cx="61594" cy="122555"/>
          </a:xfrm>
          <a:custGeom>
            <a:avLst/>
            <a:gdLst/>
            <a:ahLst/>
            <a:cxnLst/>
            <a:rect l="l" t="t" r="r" b="b"/>
            <a:pathLst>
              <a:path w="61594" h="122554">
                <a:moveTo>
                  <a:pt x="0" y="0"/>
                </a:moveTo>
                <a:lnTo>
                  <a:pt x="0" y="122173"/>
                </a:lnTo>
                <a:lnTo>
                  <a:pt x="61087" y="61086"/>
                </a:lnTo>
                <a:lnTo>
                  <a:pt x="0" y="0"/>
                </a:lnTo>
                <a:close/>
              </a:path>
            </a:pathLst>
          </a:custGeom>
          <a:solidFill>
            <a:srgbClr val="72CB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2716605" y="8092148"/>
            <a:ext cx="130175" cy="0"/>
          </a:xfrm>
          <a:custGeom>
            <a:avLst/>
            <a:gdLst/>
            <a:ahLst/>
            <a:cxnLst/>
            <a:rect l="l" t="t" r="r" b="b"/>
            <a:pathLst>
              <a:path w="130175">
                <a:moveTo>
                  <a:pt x="0" y="0"/>
                </a:moveTo>
                <a:lnTo>
                  <a:pt x="129755" y="0"/>
                </a:lnTo>
              </a:path>
            </a:pathLst>
          </a:custGeom>
          <a:ln w="19050">
            <a:solidFill>
              <a:srgbClr val="72CB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2822441" y="8031065"/>
            <a:ext cx="61594" cy="122555"/>
          </a:xfrm>
          <a:custGeom>
            <a:avLst/>
            <a:gdLst/>
            <a:ahLst/>
            <a:cxnLst/>
            <a:rect l="l" t="t" r="r" b="b"/>
            <a:pathLst>
              <a:path w="61594" h="122554">
                <a:moveTo>
                  <a:pt x="0" y="0"/>
                </a:moveTo>
                <a:lnTo>
                  <a:pt x="0" y="122173"/>
                </a:lnTo>
                <a:lnTo>
                  <a:pt x="61087" y="61086"/>
                </a:lnTo>
                <a:lnTo>
                  <a:pt x="0" y="0"/>
                </a:lnTo>
                <a:close/>
              </a:path>
            </a:pathLst>
          </a:custGeom>
          <a:solidFill>
            <a:srgbClr val="72CB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3600458" y="8092148"/>
            <a:ext cx="130175" cy="0"/>
          </a:xfrm>
          <a:custGeom>
            <a:avLst/>
            <a:gdLst/>
            <a:ahLst/>
            <a:cxnLst/>
            <a:rect l="l" t="t" r="r" b="b"/>
            <a:pathLst>
              <a:path w="130175">
                <a:moveTo>
                  <a:pt x="0" y="0"/>
                </a:moveTo>
                <a:lnTo>
                  <a:pt x="129755" y="0"/>
                </a:lnTo>
              </a:path>
            </a:pathLst>
          </a:custGeom>
          <a:ln w="19050">
            <a:solidFill>
              <a:srgbClr val="72CB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3706300" y="8031065"/>
            <a:ext cx="61594" cy="122555"/>
          </a:xfrm>
          <a:custGeom>
            <a:avLst/>
            <a:gdLst/>
            <a:ahLst/>
            <a:cxnLst/>
            <a:rect l="l" t="t" r="r" b="b"/>
            <a:pathLst>
              <a:path w="61595" h="122554">
                <a:moveTo>
                  <a:pt x="0" y="0"/>
                </a:moveTo>
                <a:lnTo>
                  <a:pt x="0" y="122173"/>
                </a:lnTo>
                <a:lnTo>
                  <a:pt x="61087" y="61086"/>
                </a:lnTo>
                <a:lnTo>
                  <a:pt x="0" y="0"/>
                </a:lnTo>
                <a:close/>
              </a:path>
            </a:pathLst>
          </a:custGeom>
          <a:solidFill>
            <a:srgbClr val="72CB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 txBox="1"/>
          <p:nvPr/>
        </p:nvSpPr>
        <p:spPr>
          <a:xfrm>
            <a:off x="927706" y="6839128"/>
            <a:ext cx="70929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2" algn="l">
              <a:spcBef>
                <a:spcPts val="100"/>
              </a:spcBef>
            </a:pPr>
            <a:r>
              <a:rPr sz="1200" b="1" spc="-10" dirty="0">
                <a:solidFill>
                  <a:srgbClr val="034EA2"/>
                </a:solidFill>
                <a:latin typeface="Arial"/>
                <a:cs typeface="Arial"/>
              </a:rPr>
              <a:t>Recycle</a:t>
            </a:r>
            <a:endParaRPr sz="1200" b="1" dirty="0">
              <a:latin typeface="Arial"/>
              <a:cs typeface="Arial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1905718" y="6839128"/>
            <a:ext cx="73152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296">
              <a:spcBef>
                <a:spcPts val="100"/>
              </a:spcBef>
            </a:pPr>
            <a:r>
              <a:rPr sz="1200" b="1" spc="-10" dirty="0">
                <a:solidFill>
                  <a:srgbClr val="034EA2"/>
                </a:solidFill>
                <a:latin typeface="Arial"/>
                <a:cs typeface="Arial"/>
              </a:rPr>
              <a:t>Replace</a:t>
            </a:r>
            <a:endParaRPr sz="1200" b="1" dirty="0">
              <a:latin typeface="Arial"/>
              <a:cs typeface="Arial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3857251" y="6839128"/>
            <a:ext cx="67945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2">
              <a:spcBef>
                <a:spcPts val="100"/>
              </a:spcBef>
            </a:pPr>
            <a:r>
              <a:rPr sz="1200" b="1" spc="-10" dirty="0">
                <a:solidFill>
                  <a:srgbClr val="034EA2"/>
                </a:solidFill>
                <a:latin typeface="Arial"/>
                <a:cs typeface="Arial"/>
              </a:rPr>
              <a:t>Reduce</a:t>
            </a:r>
            <a:endParaRPr sz="1200" b="1" dirty="0">
              <a:latin typeface="Arial"/>
              <a:cs typeface="Arial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2798129" y="6839128"/>
            <a:ext cx="76962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3072">
              <a:spcBef>
                <a:spcPts val="100"/>
              </a:spcBef>
            </a:pPr>
            <a:r>
              <a:rPr sz="1200" b="1" spc="-10" dirty="0">
                <a:solidFill>
                  <a:srgbClr val="034EA2"/>
                </a:solidFill>
                <a:latin typeface="Arial"/>
                <a:cs typeface="Arial"/>
              </a:rPr>
              <a:t>Reuse</a:t>
            </a:r>
            <a:endParaRPr sz="1200" b="1" dirty="0">
              <a:latin typeface="Arial"/>
              <a:cs typeface="Arial"/>
            </a:endParaRPr>
          </a:p>
        </p:txBody>
      </p:sp>
      <p:sp>
        <p:nvSpPr>
          <p:cNvPr id="74" name="object 74"/>
          <p:cNvSpPr/>
          <p:nvPr/>
        </p:nvSpPr>
        <p:spPr>
          <a:xfrm>
            <a:off x="460575" y="8598028"/>
            <a:ext cx="6677025" cy="1564640"/>
          </a:xfrm>
          <a:custGeom>
            <a:avLst/>
            <a:gdLst/>
            <a:ahLst/>
            <a:cxnLst/>
            <a:rect l="l" t="t" r="r" b="b"/>
            <a:pathLst>
              <a:path w="6677025" h="1564640">
                <a:moveTo>
                  <a:pt x="216001" y="0"/>
                </a:moveTo>
                <a:lnTo>
                  <a:pt x="166475" y="5704"/>
                </a:lnTo>
                <a:lnTo>
                  <a:pt x="121011" y="21953"/>
                </a:lnTo>
                <a:lnTo>
                  <a:pt x="80904" y="47450"/>
                </a:lnTo>
                <a:lnTo>
                  <a:pt x="47454" y="80899"/>
                </a:lnTo>
                <a:lnTo>
                  <a:pt x="21955" y="121005"/>
                </a:lnTo>
                <a:lnTo>
                  <a:pt x="5704" y="166471"/>
                </a:lnTo>
                <a:lnTo>
                  <a:pt x="0" y="216001"/>
                </a:lnTo>
                <a:lnTo>
                  <a:pt x="0" y="1348320"/>
                </a:lnTo>
                <a:lnTo>
                  <a:pt x="5704" y="1397847"/>
                </a:lnTo>
                <a:lnTo>
                  <a:pt x="21955" y="1443311"/>
                </a:lnTo>
                <a:lnTo>
                  <a:pt x="47454" y="1483417"/>
                </a:lnTo>
                <a:lnTo>
                  <a:pt x="80904" y="1516868"/>
                </a:lnTo>
                <a:lnTo>
                  <a:pt x="121011" y="1542367"/>
                </a:lnTo>
                <a:lnTo>
                  <a:pt x="166475" y="1558617"/>
                </a:lnTo>
                <a:lnTo>
                  <a:pt x="216001" y="1564322"/>
                </a:lnTo>
                <a:lnTo>
                  <a:pt x="6460947" y="1564322"/>
                </a:lnTo>
                <a:lnTo>
                  <a:pt x="6510477" y="1558617"/>
                </a:lnTo>
                <a:lnTo>
                  <a:pt x="6555943" y="1542367"/>
                </a:lnTo>
                <a:lnTo>
                  <a:pt x="6596049" y="1516868"/>
                </a:lnTo>
                <a:lnTo>
                  <a:pt x="6629498" y="1483417"/>
                </a:lnTo>
                <a:lnTo>
                  <a:pt x="6654995" y="1443311"/>
                </a:lnTo>
                <a:lnTo>
                  <a:pt x="6671244" y="1397847"/>
                </a:lnTo>
                <a:lnTo>
                  <a:pt x="6676948" y="1348320"/>
                </a:lnTo>
                <a:lnTo>
                  <a:pt x="6676948" y="216001"/>
                </a:lnTo>
                <a:lnTo>
                  <a:pt x="6671244" y="166471"/>
                </a:lnTo>
                <a:lnTo>
                  <a:pt x="6654995" y="121005"/>
                </a:lnTo>
                <a:lnTo>
                  <a:pt x="6629498" y="80899"/>
                </a:lnTo>
                <a:lnTo>
                  <a:pt x="6596049" y="47450"/>
                </a:lnTo>
                <a:lnTo>
                  <a:pt x="6555943" y="21953"/>
                </a:lnTo>
                <a:lnTo>
                  <a:pt x="6510477" y="5704"/>
                </a:lnTo>
                <a:lnTo>
                  <a:pt x="6460947" y="0"/>
                </a:lnTo>
                <a:lnTo>
                  <a:pt x="216001" y="0"/>
                </a:lnTo>
                <a:close/>
              </a:path>
            </a:pathLst>
          </a:custGeom>
          <a:ln w="19050">
            <a:solidFill>
              <a:srgbClr val="72CB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451052" y="8588500"/>
            <a:ext cx="6696075" cy="494665"/>
          </a:xfrm>
          <a:custGeom>
            <a:avLst/>
            <a:gdLst/>
            <a:ahLst/>
            <a:cxnLst/>
            <a:rect l="l" t="t" r="r" b="b"/>
            <a:pathLst>
              <a:path w="6696075" h="494665">
                <a:moveTo>
                  <a:pt x="6470472" y="0"/>
                </a:moveTo>
                <a:lnTo>
                  <a:pt x="225526" y="0"/>
                </a:lnTo>
                <a:lnTo>
                  <a:pt x="176000" y="5704"/>
                </a:lnTo>
                <a:lnTo>
                  <a:pt x="130536" y="21955"/>
                </a:lnTo>
                <a:lnTo>
                  <a:pt x="90429" y="47454"/>
                </a:lnTo>
                <a:lnTo>
                  <a:pt x="56979" y="80904"/>
                </a:lnTo>
                <a:lnTo>
                  <a:pt x="31480" y="121011"/>
                </a:lnTo>
                <a:lnTo>
                  <a:pt x="15229" y="166475"/>
                </a:lnTo>
                <a:lnTo>
                  <a:pt x="9525" y="216001"/>
                </a:lnTo>
                <a:lnTo>
                  <a:pt x="0" y="494474"/>
                </a:lnTo>
                <a:lnTo>
                  <a:pt x="6695998" y="494474"/>
                </a:lnTo>
                <a:lnTo>
                  <a:pt x="6686473" y="216001"/>
                </a:lnTo>
                <a:lnTo>
                  <a:pt x="6680768" y="166475"/>
                </a:lnTo>
                <a:lnTo>
                  <a:pt x="6664518" y="121011"/>
                </a:lnTo>
                <a:lnTo>
                  <a:pt x="6639019" y="80904"/>
                </a:lnTo>
                <a:lnTo>
                  <a:pt x="6605568" y="47454"/>
                </a:lnTo>
                <a:lnTo>
                  <a:pt x="6565462" y="21955"/>
                </a:lnTo>
                <a:lnTo>
                  <a:pt x="6519998" y="5704"/>
                </a:lnTo>
                <a:lnTo>
                  <a:pt x="6470472" y="0"/>
                </a:lnTo>
                <a:close/>
              </a:path>
            </a:pathLst>
          </a:custGeom>
          <a:solidFill>
            <a:srgbClr val="72CBC9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6" name="object 7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1054" y="9248033"/>
            <a:ext cx="243509" cy="243522"/>
          </a:xfrm>
          <a:prstGeom prst="rect">
            <a:avLst/>
          </a:prstGeom>
        </p:spPr>
      </p:pic>
      <p:pic>
        <p:nvPicPr>
          <p:cNvPr id="77" name="object 7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1054" y="9681532"/>
            <a:ext cx="243509" cy="243522"/>
          </a:xfrm>
          <a:prstGeom prst="rect">
            <a:avLst/>
          </a:prstGeom>
        </p:spPr>
      </p:pic>
      <p:pic>
        <p:nvPicPr>
          <p:cNvPr id="78" name="object 7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48655" y="9248033"/>
            <a:ext cx="243509" cy="243522"/>
          </a:xfrm>
          <a:prstGeom prst="rect">
            <a:avLst/>
          </a:prstGeom>
        </p:spPr>
      </p:pic>
      <p:pic>
        <p:nvPicPr>
          <p:cNvPr id="79" name="object 7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48655" y="9681532"/>
            <a:ext cx="243509" cy="243522"/>
          </a:xfrm>
          <a:prstGeom prst="rect">
            <a:avLst/>
          </a:prstGeom>
        </p:spPr>
      </p:pic>
      <p:sp>
        <p:nvSpPr>
          <p:cNvPr id="80" name="object 80"/>
          <p:cNvSpPr txBox="1"/>
          <p:nvPr/>
        </p:nvSpPr>
        <p:spPr>
          <a:xfrm>
            <a:off x="618352" y="8713037"/>
            <a:ext cx="3751579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2">
              <a:spcBef>
                <a:spcPts val="100"/>
              </a:spcBef>
            </a:pPr>
            <a:r>
              <a:rPr sz="1200" b="1" spc="-40" dirty="0">
                <a:solidFill>
                  <a:srgbClr val="002F2F"/>
                </a:solidFill>
                <a:latin typeface="Arial"/>
                <a:cs typeface="Arial"/>
              </a:rPr>
              <a:t>9.</a:t>
            </a:r>
            <a:r>
              <a:rPr sz="1200" b="1" spc="-1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75" dirty="0">
                <a:solidFill>
                  <a:srgbClr val="002F2F"/>
                </a:solidFill>
                <a:latin typeface="Arial"/>
                <a:cs typeface="Arial"/>
              </a:rPr>
              <a:t>What</a:t>
            </a:r>
            <a:r>
              <a:rPr sz="1200" b="1" spc="-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kind</a:t>
            </a:r>
            <a:r>
              <a:rPr sz="1200" b="1" spc="-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of</a:t>
            </a:r>
            <a:r>
              <a:rPr sz="1200" b="1" spc="-3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waste</a:t>
            </a:r>
            <a:r>
              <a:rPr sz="1200" b="1" spc="-1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-25" dirty="0">
                <a:solidFill>
                  <a:srgbClr val="002F2F"/>
                </a:solidFill>
                <a:latin typeface="Arial"/>
                <a:cs typeface="Arial"/>
              </a:rPr>
              <a:t>is</a:t>
            </a:r>
            <a:r>
              <a:rPr sz="1200" b="1" spc="-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being</a:t>
            </a:r>
            <a:r>
              <a:rPr sz="1200" b="1" spc="-3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treated</a:t>
            </a:r>
            <a:r>
              <a:rPr sz="1200" b="1" spc="-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by</a:t>
            </a:r>
            <a:r>
              <a:rPr sz="1200" b="1" spc="-60" dirty="0">
                <a:solidFill>
                  <a:srgbClr val="002F2F"/>
                </a:solidFill>
                <a:latin typeface="Arial"/>
                <a:cs typeface="Arial"/>
              </a:rPr>
              <a:t> T·PARK</a:t>
            </a:r>
            <a:r>
              <a:rPr sz="1200" b="1" spc="-3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-50" dirty="0">
                <a:solidFill>
                  <a:srgbClr val="002F2F"/>
                </a:solidFill>
                <a:latin typeface="Arial"/>
                <a:cs typeface="Arial"/>
              </a:rPr>
              <a:t>?</a:t>
            </a:r>
            <a:endParaRPr sz="1200" b="1" dirty="0">
              <a:latin typeface="Arial"/>
              <a:cs typeface="Arial"/>
            </a:endParaRPr>
          </a:p>
        </p:txBody>
      </p:sp>
      <p:sp>
        <p:nvSpPr>
          <p:cNvPr id="81" name="object 81"/>
          <p:cNvSpPr txBox="1"/>
          <p:nvPr/>
        </p:nvSpPr>
        <p:spPr>
          <a:xfrm>
            <a:off x="926098" y="9246640"/>
            <a:ext cx="138493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2">
              <a:spcBef>
                <a:spcPts val="100"/>
              </a:spcBef>
            </a:pPr>
            <a:r>
              <a:rPr sz="1200" b="1" dirty="0">
                <a:solidFill>
                  <a:srgbClr val="104B95"/>
                </a:solidFill>
                <a:latin typeface="Arial"/>
                <a:cs typeface="Arial"/>
              </a:rPr>
              <a:t>Dewatered</a:t>
            </a:r>
            <a:r>
              <a:rPr sz="1200" b="1" spc="70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104B95"/>
                </a:solidFill>
                <a:latin typeface="Arial"/>
                <a:cs typeface="Arial"/>
              </a:rPr>
              <a:t>sludge</a:t>
            </a:r>
            <a:endParaRPr sz="1200" b="1" dirty="0">
              <a:latin typeface="Arial"/>
              <a:cs typeface="Arial"/>
            </a:endParaRPr>
          </a:p>
        </p:txBody>
      </p:sp>
      <p:sp>
        <p:nvSpPr>
          <p:cNvPr id="82" name="object 82"/>
          <p:cNvSpPr txBox="1"/>
          <p:nvPr/>
        </p:nvSpPr>
        <p:spPr>
          <a:xfrm>
            <a:off x="926098" y="9680028"/>
            <a:ext cx="88582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2">
              <a:spcBef>
                <a:spcPts val="100"/>
              </a:spcBef>
            </a:pPr>
            <a:r>
              <a:rPr sz="1200" b="1" spc="-25" dirty="0">
                <a:solidFill>
                  <a:srgbClr val="104B95"/>
                </a:solidFill>
                <a:latin typeface="Arial"/>
                <a:cs typeface="Arial"/>
              </a:rPr>
              <a:t>Food</a:t>
            </a:r>
            <a:r>
              <a:rPr sz="1200" b="1" spc="-60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104B95"/>
                </a:solidFill>
                <a:latin typeface="Arial"/>
                <a:cs typeface="Arial"/>
              </a:rPr>
              <a:t>waste</a:t>
            </a:r>
            <a:endParaRPr sz="1200" b="1">
              <a:latin typeface="Arial"/>
              <a:cs typeface="Arial"/>
            </a:endParaRPr>
          </a:p>
        </p:txBody>
      </p:sp>
      <p:sp>
        <p:nvSpPr>
          <p:cNvPr id="83" name="object 83"/>
          <p:cNvSpPr txBox="1"/>
          <p:nvPr/>
        </p:nvSpPr>
        <p:spPr>
          <a:xfrm>
            <a:off x="4140593" y="9254400"/>
            <a:ext cx="149733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2">
              <a:spcBef>
                <a:spcPts val="100"/>
              </a:spcBef>
            </a:pPr>
            <a:r>
              <a:rPr sz="1200" b="1" spc="20" dirty="0">
                <a:solidFill>
                  <a:srgbClr val="104B95"/>
                </a:solidFill>
                <a:latin typeface="Arial"/>
                <a:cs typeface="Arial"/>
              </a:rPr>
              <a:t>Construction</a:t>
            </a:r>
            <a:r>
              <a:rPr sz="1200" b="1" spc="70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104B95"/>
                </a:solidFill>
                <a:latin typeface="Arial"/>
                <a:cs typeface="Arial"/>
              </a:rPr>
              <a:t>waste</a:t>
            </a:r>
            <a:endParaRPr sz="1200" b="1" dirty="0">
              <a:latin typeface="Arial"/>
              <a:cs typeface="Arial"/>
            </a:endParaRPr>
          </a:p>
        </p:txBody>
      </p:sp>
      <p:sp>
        <p:nvSpPr>
          <p:cNvPr id="84" name="object 84"/>
          <p:cNvSpPr txBox="1"/>
          <p:nvPr/>
        </p:nvSpPr>
        <p:spPr>
          <a:xfrm>
            <a:off x="4143565" y="9680358"/>
            <a:ext cx="117983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2">
              <a:spcBef>
                <a:spcPts val="100"/>
              </a:spcBef>
            </a:pPr>
            <a:r>
              <a:rPr sz="1200" b="1" dirty="0">
                <a:solidFill>
                  <a:srgbClr val="104B95"/>
                </a:solidFill>
                <a:latin typeface="Arial"/>
                <a:cs typeface="Arial"/>
              </a:rPr>
              <a:t>All</a:t>
            </a:r>
            <a:r>
              <a:rPr sz="1200" b="1" spc="-20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04B95"/>
                </a:solidFill>
                <a:latin typeface="Arial"/>
                <a:cs typeface="Arial"/>
              </a:rPr>
              <a:t>of</a:t>
            </a:r>
            <a:r>
              <a:rPr sz="1200" b="1" spc="-65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spc="50" dirty="0">
                <a:solidFill>
                  <a:srgbClr val="104B95"/>
                </a:solidFill>
                <a:latin typeface="Arial"/>
                <a:cs typeface="Arial"/>
              </a:rPr>
              <a:t>the</a:t>
            </a:r>
            <a:r>
              <a:rPr sz="1200" b="1" spc="-15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104B95"/>
                </a:solidFill>
                <a:latin typeface="Arial"/>
                <a:cs typeface="Arial"/>
              </a:rPr>
              <a:t>above</a:t>
            </a:r>
            <a:endParaRPr sz="1200" b="1" dirty="0">
              <a:latin typeface="Arial"/>
              <a:cs typeface="Arial"/>
            </a:endParaRPr>
          </a:p>
        </p:txBody>
      </p:sp>
      <p:sp>
        <p:nvSpPr>
          <p:cNvPr id="85" name="object 26"/>
          <p:cNvSpPr txBox="1"/>
          <p:nvPr/>
        </p:nvSpPr>
        <p:spPr>
          <a:xfrm>
            <a:off x="4119562" y="1391156"/>
            <a:ext cx="2786380" cy="600164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r>
              <a:rPr lang="en-US" altLang="zh-HK" sz="1200" b="1" dirty="0">
                <a:solidFill>
                  <a:srgbClr val="104B95"/>
                </a:solidFill>
                <a:latin typeface="Arial"/>
                <a:cs typeface="Arial"/>
              </a:rPr>
              <a:t>Replace environmentally harmful or</a:t>
            </a:r>
          </a:p>
          <a:p>
            <a:r>
              <a:rPr lang="en-US" altLang="zh-HK" sz="1200" b="1" dirty="0">
                <a:solidFill>
                  <a:srgbClr val="104B95"/>
                </a:solidFill>
                <a:latin typeface="Arial"/>
                <a:cs typeface="Arial"/>
              </a:rPr>
              <a:t>wasteful items with those that are</a:t>
            </a:r>
          </a:p>
          <a:p>
            <a:r>
              <a:rPr lang="en-US" altLang="zh-HK" sz="1200" b="1" dirty="0">
                <a:solidFill>
                  <a:srgbClr val="104B95"/>
                </a:solidFill>
                <a:latin typeface="Arial"/>
                <a:cs typeface="Arial"/>
              </a:rPr>
              <a:t>harmless to nature</a:t>
            </a:r>
            <a:endParaRPr sz="1200" b="1" dirty="0">
              <a:solidFill>
                <a:srgbClr val="104B95"/>
              </a:solidFill>
              <a:latin typeface="Arial"/>
              <a:cs typeface="Arial"/>
            </a:endParaRPr>
          </a:p>
        </p:txBody>
      </p:sp>
      <p:sp>
        <p:nvSpPr>
          <p:cNvPr id="86" name="object 36"/>
          <p:cNvSpPr txBox="1"/>
          <p:nvPr/>
        </p:nvSpPr>
        <p:spPr>
          <a:xfrm>
            <a:off x="4119397" y="3408148"/>
            <a:ext cx="2801620" cy="600164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r>
              <a:rPr lang="en-US" altLang="zh-HK" sz="1200" b="1" dirty="0">
                <a:solidFill>
                  <a:srgbClr val="104B95"/>
                </a:solidFill>
                <a:latin typeface="Arial"/>
                <a:cs typeface="Arial"/>
              </a:rPr>
              <a:t>Replace environmentally harmful or</a:t>
            </a:r>
          </a:p>
          <a:p>
            <a:r>
              <a:rPr lang="en-US" altLang="zh-HK" sz="1200" b="1" dirty="0">
                <a:solidFill>
                  <a:srgbClr val="104B95"/>
                </a:solidFill>
                <a:latin typeface="Arial"/>
                <a:cs typeface="Arial"/>
              </a:rPr>
              <a:t>wasteful items with those that are</a:t>
            </a:r>
          </a:p>
          <a:p>
            <a:r>
              <a:rPr lang="en-US" altLang="zh-HK" sz="1200" b="1" dirty="0">
                <a:solidFill>
                  <a:srgbClr val="104B95"/>
                </a:solidFill>
                <a:latin typeface="Arial"/>
                <a:cs typeface="Arial"/>
              </a:rPr>
              <a:t>harmless to nature</a:t>
            </a:r>
            <a:endParaRPr sz="1200" b="1" dirty="0">
              <a:solidFill>
                <a:srgbClr val="104B95"/>
              </a:solidFill>
              <a:latin typeface="Arial"/>
              <a:cs typeface="Arial"/>
            </a:endParaRPr>
          </a:p>
        </p:txBody>
      </p:sp>
      <p:sp>
        <p:nvSpPr>
          <p:cNvPr id="87" name="object 35"/>
          <p:cNvSpPr txBox="1"/>
          <p:nvPr/>
        </p:nvSpPr>
        <p:spPr>
          <a:xfrm>
            <a:off x="955752" y="3503483"/>
            <a:ext cx="2382520" cy="379591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2" marR="5080">
              <a:lnSpc>
                <a:spcPts val="1300"/>
              </a:lnSpc>
              <a:spcBef>
                <a:spcPts val="360"/>
              </a:spcBef>
            </a:pPr>
            <a:r>
              <a:rPr lang="en-US" sz="1200" b="1" dirty="0" err="1">
                <a:solidFill>
                  <a:srgbClr val="104B95"/>
                </a:solidFill>
                <a:latin typeface="Arial"/>
                <a:cs typeface="Arial"/>
              </a:rPr>
              <a:t>Minimise</a:t>
            </a:r>
            <a:r>
              <a:rPr lang="en-US" sz="1200" b="1" dirty="0">
                <a:solidFill>
                  <a:srgbClr val="104B95"/>
                </a:solidFill>
                <a:latin typeface="Arial"/>
                <a:cs typeface="Arial"/>
              </a:rPr>
              <a:t> the use of unnecessary items or energy</a:t>
            </a:r>
          </a:p>
        </p:txBody>
      </p:sp>
      <p:sp>
        <p:nvSpPr>
          <p:cNvPr id="89" name="object 43"/>
          <p:cNvSpPr txBox="1"/>
          <p:nvPr/>
        </p:nvSpPr>
        <p:spPr>
          <a:xfrm>
            <a:off x="955752" y="5456148"/>
            <a:ext cx="239204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2">
              <a:spcBef>
                <a:spcPts val="100"/>
              </a:spcBef>
            </a:pPr>
            <a:r>
              <a:rPr lang="en-US" sz="1200" b="1" dirty="0">
                <a:solidFill>
                  <a:srgbClr val="104B95"/>
                </a:solidFill>
                <a:latin typeface="Arial"/>
                <a:cs typeface="Arial"/>
              </a:rPr>
              <a:t>New wallet made out of leftover wallpaper</a:t>
            </a:r>
            <a:endParaRPr sz="1200" b="1" dirty="0">
              <a:latin typeface="Arial"/>
              <a:cs typeface="Arial"/>
            </a:endParaRPr>
          </a:p>
        </p:txBody>
      </p:sp>
      <p:sp>
        <p:nvSpPr>
          <p:cNvPr id="90" name="object 69"/>
          <p:cNvSpPr txBox="1"/>
          <p:nvPr/>
        </p:nvSpPr>
        <p:spPr>
          <a:xfrm>
            <a:off x="924717" y="7230188"/>
            <a:ext cx="70929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2" algn="l">
              <a:spcBef>
                <a:spcPts val="100"/>
              </a:spcBef>
            </a:pPr>
            <a:r>
              <a:rPr lang="en-US" altLang="zh-HK" sz="1200" b="1" spc="-10" dirty="0">
                <a:solidFill>
                  <a:srgbClr val="034EA2"/>
                </a:solidFill>
                <a:latin typeface="Arial"/>
                <a:cs typeface="Arial"/>
              </a:rPr>
              <a:t>Reduce</a:t>
            </a:r>
            <a:endParaRPr lang="en-US" altLang="zh-HK" sz="1200" b="1" dirty="0">
              <a:latin typeface="Arial"/>
              <a:cs typeface="Arial"/>
            </a:endParaRPr>
          </a:p>
        </p:txBody>
      </p:sp>
      <p:sp>
        <p:nvSpPr>
          <p:cNvPr id="91" name="object 70"/>
          <p:cNvSpPr txBox="1"/>
          <p:nvPr/>
        </p:nvSpPr>
        <p:spPr>
          <a:xfrm>
            <a:off x="1717977" y="7230188"/>
            <a:ext cx="73152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3072">
              <a:spcBef>
                <a:spcPts val="100"/>
              </a:spcBef>
            </a:pPr>
            <a:r>
              <a:rPr lang="en-US" altLang="zh-HK" sz="1200" b="1" spc="-10" dirty="0">
                <a:solidFill>
                  <a:srgbClr val="034EA2"/>
                </a:solidFill>
                <a:latin typeface="Arial"/>
                <a:cs typeface="Arial"/>
              </a:rPr>
              <a:t>Reuse</a:t>
            </a:r>
            <a:endParaRPr lang="en-US" altLang="zh-HK" sz="1200" b="1" dirty="0">
              <a:latin typeface="Arial"/>
              <a:cs typeface="Arial"/>
            </a:endParaRPr>
          </a:p>
        </p:txBody>
      </p:sp>
      <p:sp>
        <p:nvSpPr>
          <p:cNvPr id="92" name="object 71"/>
          <p:cNvSpPr txBox="1"/>
          <p:nvPr/>
        </p:nvSpPr>
        <p:spPr>
          <a:xfrm>
            <a:off x="3857251" y="7230188"/>
            <a:ext cx="67945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2" algn="l">
              <a:spcBef>
                <a:spcPts val="100"/>
              </a:spcBef>
            </a:pPr>
            <a:r>
              <a:rPr lang="en-US" altLang="zh-HK" sz="1200" b="1" spc="-10" dirty="0">
                <a:solidFill>
                  <a:srgbClr val="034EA2"/>
                </a:solidFill>
                <a:latin typeface="Arial"/>
                <a:cs typeface="Arial"/>
              </a:rPr>
              <a:t>Recycle</a:t>
            </a:r>
            <a:endParaRPr lang="en-US" altLang="zh-HK" sz="1200" b="1" dirty="0">
              <a:latin typeface="Arial"/>
              <a:cs typeface="Arial"/>
            </a:endParaRPr>
          </a:p>
        </p:txBody>
      </p:sp>
      <p:sp>
        <p:nvSpPr>
          <p:cNvPr id="93" name="object 72"/>
          <p:cNvSpPr txBox="1"/>
          <p:nvPr/>
        </p:nvSpPr>
        <p:spPr>
          <a:xfrm>
            <a:off x="2798129" y="7230188"/>
            <a:ext cx="76962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296">
              <a:spcBef>
                <a:spcPts val="100"/>
              </a:spcBef>
            </a:pPr>
            <a:r>
              <a:rPr lang="en-US" altLang="zh-HK" sz="1200" b="1" spc="-10" dirty="0">
                <a:solidFill>
                  <a:srgbClr val="034EA2"/>
                </a:solidFill>
                <a:latin typeface="Arial"/>
                <a:cs typeface="Arial"/>
              </a:rPr>
              <a:t>Replace</a:t>
            </a:r>
            <a:endParaRPr lang="en-US" altLang="zh-HK" sz="1200" b="1" dirty="0">
              <a:latin typeface="Arial"/>
              <a:cs typeface="Arial"/>
            </a:endParaRPr>
          </a:p>
        </p:txBody>
      </p:sp>
      <p:sp>
        <p:nvSpPr>
          <p:cNvPr id="94" name="object 69"/>
          <p:cNvSpPr txBox="1"/>
          <p:nvPr/>
        </p:nvSpPr>
        <p:spPr>
          <a:xfrm>
            <a:off x="906836" y="7600357"/>
            <a:ext cx="70929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296" algn="l">
              <a:spcBef>
                <a:spcPts val="100"/>
              </a:spcBef>
            </a:pPr>
            <a:r>
              <a:rPr lang="en-US" altLang="zh-HK" sz="1200" b="1" spc="-10" dirty="0">
                <a:solidFill>
                  <a:srgbClr val="034EA2"/>
                </a:solidFill>
                <a:latin typeface="Arial"/>
                <a:cs typeface="Arial"/>
              </a:rPr>
              <a:t>Replace</a:t>
            </a:r>
            <a:endParaRPr lang="en-US" altLang="zh-HK" sz="1200" b="1" dirty="0">
              <a:latin typeface="Arial"/>
              <a:cs typeface="Arial"/>
            </a:endParaRPr>
          </a:p>
        </p:txBody>
      </p:sp>
      <p:sp>
        <p:nvSpPr>
          <p:cNvPr id="95" name="object 70"/>
          <p:cNvSpPr txBox="1"/>
          <p:nvPr/>
        </p:nvSpPr>
        <p:spPr>
          <a:xfrm>
            <a:off x="1926628" y="7600357"/>
            <a:ext cx="73152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2">
              <a:spcBef>
                <a:spcPts val="100"/>
              </a:spcBef>
            </a:pPr>
            <a:r>
              <a:rPr lang="en-US" altLang="zh-HK" sz="1200" b="1" spc="-10" dirty="0">
                <a:solidFill>
                  <a:srgbClr val="034EA2"/>
                </a:solidFill>
                <a:latin typeface="Arial"/>
                <a:cs typeface="Arial"/>
              </a:rPr>
              <a:t>Recycle</a:t>
            </a:r>
            <a:endParaRPr lang="en-US" altLang="zh-HK" sz="1200" b="1" dirty="0">
              <a:latin typeface="Arial"/>
              <a:cs typeface="Arial"/>
            </a:endParaRPr>
          </a:p>
        </p:txBody>
      </p:sp>
      <p:sp>
        <p:nvSpPr>
          <p:cNvPr id="96" name="object 71"/>
          <p:cNvSpPr txBox="1"/>
          <p:nvPr/>
        </p:nvSpPr>
        <p:spPr>
          <a:xfrm>
            <a:off x="3857251" y="7600357"/>
            <a:ext cx="67945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2">
              <a:spcBef>
                <a:spcPts val="100"/>
              </a:spcBef>
            </a:pPr>
            <a:r>
              <a:rPr sz="1200" b="1" spc="-10" dirty="0">
                <a:solidFill>
                  <a:srgbClr val="034EA2"/>
                </a:solidFill>
                <a:latin typeface="Arial"/>
                <a:cs typeface="Arial"/>
              </a:rPr>
              <a:t>Reduce</a:t>
            </a:r>
            <a:endParaRPr sz="1200" b="1" dirty="0">
              <a:latin typeface="Arial"/>
              <a:cs typeface="Arial"/>
            </a:endParaRPr>
          </a:p>
        </p:txBody>
      </p:sp>
      <p:sp>
        <p:nvSpPr>
          <p:cNvPr id="97" name="object 72"/>
          <p:cNvSpPr txBox="1"/>
          <p:nvPr/>
        </p:nvSpPr>
        <p:spPr>
          <a:xfrm>
            <a:off x="2658149" y="7600357"/>
            <a:ext cx="94079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3072" algn="ctr">
              <a:spcBef>
                <a:spcPts val="100"/>
              </a:spcBef>
            </a:pPr>
            <a:r>
              <a:rPr lang="en-US" sz="1200" b="1" spc="-10" dirty="0">
                <a:solidFill>
                  <a:srgbClr val="034EA2"/>
                </a:solidFill>
                <a:latin typeface="Arial"/>
                <a:cs typeface="Arial"/>
              </a:rPr>
              <a:t>Upcycle</a:t>
            </a:r>
            <a:endParaRPr sz="1200" b="1" dirty="0">
              <a:latin typeface="Arial"/>
              <a:cs typeface="Arial"/>
            </a:endParaRPr>
          </a:p>
        </p:txBody>
      </p:sp>
      <p:sp>
        <p:nvSpPr>
          <p:cNvPr id="98" name="object 69"/>
          <p:cNvSpPr txBox="1"/>
          <p:nvPr/>
        </p:nvSpPr>
        <p:spPr>
          <a:xfrm>
            <a:off x="733756" y="7966852"/>
            <a:ext cx="838372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3072" algn="ctr">
              <a:spcBef>
                <a:spcPts val="100"/>
              </a:spcBef>
            </a:pPr>
            <a:r>
              <a:rPr lang="en-US" altLang="zh-HK" sz="1200" b="1" spc="-10" dirty="0">
                <a:solidFill>
                  <a:srgbClr val="034EA2"/>
                </a:solidFill>
                <a:latin typeface="Arial"/>
                <a:cs typeface="Arial"/>
              </a:rPr>
              <a:t>Upcycle</a:t>
            </a:r>
            <a:endParaRPr lang="en-US" altLang="zh-HK" sz="1200" b="1" dirty="0">
              <a:latin typeface="Arial"/>
              <a:cs typeface="Arial"/>
            </a:endParaRPr>
          </a:p>
        </p:txBody>
      </p:sp>
      <p:sp>
        <p:nvSpPr>
          <p:cNvPr id="99" name="object 70"/>
          <p:cNvSpPr txBox="1"/>
          <p:nvPr/>
        </p:nvSpPr>
        <p:spPr>
          <a:xfrm>
            <a:off x="1980322" y="7966852"/>
            <a:ext cx="73152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2">
              <a:spcBef>
                <a:spcPts val="100"/>
              </a:spcBef>
            </a:pPr>
            <a:r>
              <a:rPr lang="en-US" altLang="zh-HK" sz="1200" b="1" spc="-10" dirty="0">
                <a:solidFill>
                  <a:srgbClr val="034EA2"/>
                </a:solidFill>
                <a:latin typeface="Arial"/>
                <a:cs typeface="Arial"/>
              </a:rPr>
              <a:t>Recycle</a:t>
            </a:r>
            <a:endParaRPr lang="en-US" altLang="zh-HK" sz="1200" b="1" dirty="0">
              <a:latin typeface="Arial"/>
              <a:cs typeface="Arial"/>
            </a:endParaRPr>
          </a:p>
        </p:txBody>
      </p:sp>
      <p:sp>
        <p:nvSpPr>
          <p:cNvPr id="100" name="object 71"/>
          <p:cNvSpPr txBox="1"/>
          <p:nvPr/>
        </p:nvSpPr>
        <p:spPr>
          <a:xfrm>
            <a:off x="3857251" y="7966852"/>
            <a:ext cx="67945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2">
              <a:spcBef>
                <a:spcPts val="100"/>
              </a:spcBef>
            </a:pPr>
            <a:r>
              <a:rPr sz="1200" b="1" spc="-10" dirty="0">
                <a:solidFill>
                  <a:srgbClr val="034EA2"/>
                </a:solidFill>
                <a:latin typeface="Arial"/>
                <a:cs typeface="Arial"/>
              </a:rPr>
              <a:t>Reduce</a:t>
            </a:r>
            <a:endParaRPr sz="1200" b="1" dirty="0">
              <a:latin typeface="Arial"/>
              <a:cs typeface="Arial"/>
            </a:endParaRPr>
          </a:p>
        </p:txBody>
      </p:sp>
      <p:sp>
        <p:nvSpPr>
          <p:cNvPr id="101" name="object 72"/>
          <p:cNvSpPr txBox="1"/>
          <p:nvPr/>
        </p:nvSpPr>
        <p:spPr>
          <a:xfrm>
            <a:off x="2798129" y="7966852"/>
            <a:ext cx="76962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3072">
              <a:spcBef>
                <a:spcPts val="100"/>
              </a:spcBef>
            </a:pPr>
            <a:r>
              <a:rPr sz="1200" b="1" spc="-10" dirty="0">
                <a:solidFill>
                  <a:srgbClr val="034EA2"/>
                </a:solidFill>
                <a:latin typeface="Arial"/>
                <a:cs typeface="Arial"/>
              </a:rPr>
              <a:t>Reuse</a:t>
            </a:r>
            <a:endParaRPr sz="1200" b="1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38992" y="6692821"/>
            <a:ext cx="6696075" cy="1647189"/>
            <a:chOff x="438990" y="6692818"/>
            <a:chExt cx="6696075" cy="1647189"/>
          </a:xfrm>
        </p:grpSpPr>
        <p:sp>
          <p:nvSpPr>
            <p:cNvPr id="3" name="object 3"/>
            <p:cNvSpPr/>
            <p:nvPr/>
          </p:nvSpPr>
          <p:spPr>
            <a:xfrm>
              <a:off x="448515" y="6702348"/>
              <a:ext cx="6677025" cy="1628139"/>
            </a:xfrm>
            <a:custGeom>
              <a:avLst/>
              <a:gdLst/>
              <a:ahLst/>
              <a:cxnLst/>
              <a:rect l="l" t="t" r="r" b="b"/>
              <a:pathLst>
                <a:path w="6677025" h="1628140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3"/>
                  </a:lnTo>
                  <a:lnTo>
                    <a:pt x="80904" y="47450"/>
                  </a:lnTo>
                  <a:lnTo>
                    <a:pt x="47454" y="80899"/>
                  </a:lnTo>
                  <a:lnTo>
                    <a:pt x="21955" y="121005"/>
                  </a:lnTo>
                  <a:lnTo>
                    <a:pt x="5704" y="166471"/>
                  </a:lnTo>
                  <a:lnTo>
                    <a:pt x="0" y="216001"/>
                  </a:lnTo>
                  <a:lnTo>
                    <a:pt x="0" y="1411947"/>
                  </a:lnTo>
                  <a:lnTo>
                    <a:pt x="5704" y="1461474"/>
                  </a:lnTo>
                  <a:lnTo>
                    <a:pt x="21955" y="1506938"/>
                  </a:lnTo>
                  <a:lnTo>
                    <a:pt x="47454" y="1547044"/>
                  </a:lnTo>
                  <a:lnTo>
                    <a:pt x="80904" y="1580495"/>
                  </a:lnTo>
                  <a:lnTo>
                    <a:pt x="121011" y="1605994"/>
                  </a:lnTo>
                  <a:lnTo>
                    <a:pt x="166475" y="1622244"/>
                  </a:lnTo>
                  <a:lnTo>
                    <a:pt x="216001" y="1627949"/>
                  </a:lnTo>
                  <a:lnTo>
                    <a:pt x="6460947" y="1627949"/>
                  </a:lnTo>
                  <a:lnTo>
                    <a:pt x="6510477" y="1622244"/>
                  </a:lnTo>
                  <a:lnTo>
                    <a:pt x="6555943" y="1605994"/>
                  </a:lnTo>
                  <a:lnTo>
                    <a:pt x="6596049" y="1580495"/>
                  </a:lnTo>
                  <a:lnTo>
                    <a:pt x="6629498" y="1547044"/>
                  </a:lnTo>
                  <a:lnTo>
                    <a:pt x="6654995" y="1506938"/>
                  </a:lnTo>
                  <a:lnTo>
                    <a:pt x="6671244" y="1461474"/>
                  </a:lnTo>
                  <a:lnTo>
                    <a:pt x="6676948" y="1411947"/>
                  </a:lnTo>
                  <a:lnTo>
                    <a:pt x="6676948" y="216001"/>
                  </a:lnTo>
                  <a:lnTo>
                    <a:pt x="6671244" y="166471"/>
                  </a:lnTo>
                  <a:lnTo>
                    <a:pt x="6654995" y="121005"/>
                  </a:lnTo>
                  <a:lnTo>
                    <a:pt x="6629498" y="80899"/>
                  </a:lnTo>
                  <a:lnTo>
                    <a:pt x="6596049" y="47450"/>
                  </a:lnTo>
                  <a:lnTo>
                    <a:pt x="6555943" y="21953"/>
                  </a:lnTo>
                  <a:lnTo>
                    <a:pt x="6510477" y="5704"/>
                  </a:lnTo>
                  <a:lnTo>
                    <a:pt x="6460947" y="0"/>
                  </a:lnTo>
                  <a:lnTo>
                    <a:pt x="21600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38988" y="6692823"/>
              <a:ext cx="6696075" cy="758190"/>
            </a:xfrm>
            <a:custGeom>
              <a:avLst/>
              <a:gdLst/>
              <a:ahLst/>
              <a:cxnLst/>
              <a:rect l="l" t="t" r="r" b="b"/>
              <a:pathLst>
                <a:path w="6696075" h="758190">
                  <a:moveTo>
                    <a:pt x="6695999" y="494474"/>
                  </a:moveTo>
                  <a:lnTo>
                    <a:pt x="6686474" y="216001"/>
                  </a:lnTo>
                  <a:lnTo>
                    <a:pt x="6680771" y="166471"/>
                  </a:lnTo>
                  <a:lnTo>
                    <a:pt x="6664515" y="121018"/>
                  </a:lnTo>
                  <a:lnTo>
                    <a:pt x="6639014" y="80911"/>
                  </a:lnTo>
                  <a:lnTo>
                    <a:pt x="6605562" y="47459"/>
                  </a:lnTo>
                  <a:lnTo>
                    <a:pt x="6565455" y="21958"/>
                  </a:lnTo>
                  <a:lnTo>
                    <a:pt x="6520002" y="5702"/>
                  </a:lnTo>
                  <a:lnTo>
                    <a:pt x="6470472" y="0"/>
                  </a:lnTo>
                  <a:lnTo>
                    <a:pt x="225526" y="0"/>
                  </a:lnTo>
                  <a:lnTo>
                    <a:pt x="175996" y="5702"/>
                  </a:lnTo>
                  <a:lnTo>
                    <a:pt x="130530" y="21958"/>
                  </a:lnTo>
                  <a:lnTo>
                    <a:pt x="90424" y="47459"/>
                  </a:lnTo>
                  <a:lnTo>
                    <a:pt x="56972" y="80911"/>
                  </a:lnTo>
                  <a:lnTo>
                    <a:pt x="31483" y="121018"/>
                  </a:lnTo>
                  <a:lnTo>
                    <a:pt x="15227" y="166471"/>
                  </a:lnTo>
                  <a:lnTo>
                    <a:pt x="9525" y="216001"/>
                  </a:lnTo>
                  <a:lnTo>
                    <a:pt x="0" y="494474"/>
                  </a:lnTo>
                  <a:lnTo>
                    <a:pt x="4660" y="494474"/>
                  </a:lnTo>
                  <a:lnTo>
                    <a:pt x="0" y="757720"/>
                  </a:lnTo>
                  <a:lnTo>
                    <a:pt x="6695999" y="757720"/>
                  </a:lnTo>
                  <a:lnTo>
                    <a:pt x="6691325" y="494474"/>
                  </a:lnTo>
                  <a:lnTo>
                    <a:pt x="6695999" y="494474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924291" y="7571091"/>
            <a:ext cx="41872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2">
              <a:spcBef>
                <a:spcPts val="100"/>
              </a:spcBef>
            </a:pPr>
            <a:r>
              <a:rPr sz="1400" b="1" spc="-20" dirty="0">
                <a:solidFill>
                  <a:srgbClr val="034EA2"/>
                </a:solidFill>
                <a:latin typeface="Arial"/>
                <a:cs typeface="Arial"/>
              </a:rPr>
              <a:t>0.6%</a:t>
            </a:r>
            <a:endParaRPr sz="1400" b="1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041874" y="7571091"/>
            <a:ext cx="457973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2">
              <a:spcBef>
                <a:spcPts val="100"/>
              </a:spcBef>
            </a:pPr>
            <a:r>
              <a:rPr sz="1400" b="1" spc="-30" dirty="0">
                <a:solidFill>
                  <a:srgbClr val="034EA2"/>
                </a:solidFill>
                <a:latin typeface="Arial"/>
                <a:cs typeface="Arial"/>
              </a:rPr>
              <a:t>2.5%</a:t>
            </a:r>
            <a:endParaRPr sz="1400" b="1" dirty="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618995" y="7574955"/>
            <a:ext cx="3361690" cy="621665"/>
            <a:chOff x="618995" y="7574953"/>
            <a:chExt cx="3361690" cy="621665"/>
          </a:xfrm>
        </p:grpSpPr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18995" y="7947445"/>
              <a:ext cx="243509" cy="24894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18995" y="7574953"/>
              <a:ext cx="243509" cy="24894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736595" y="7574953"/>
              <a:ext cx="243509" cy="248945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736595" y="7947445"/>
              <a:ext cx="243509" cy="248945"/>
            </a:xfrm>
            <a:prstGeom prst="rect">
              <a:avLst/>
            </a:prstGeom>
          </p:spPr>
        </p:pic>
      </p:grpSp>
      <p:grpSp>
        <p:nvGrpSpPr>
          <p:cNvPr id="12" name="object 12"/>
          <p:cNvGrpSpPr/>
          <p:nvPr/>
        </p:nvGrpSpPr>
        <p:grpSpPr>
          <a:xfrm>
            <a:off x="425008" y="356876"/>
            <a:ext cx="6696075" cy="2357120"/>
            <a:chOff x="425006" y="356876"/>
            <a:chExt cx="6696075" cy="2357120"/>
          </a:xfrm>
        </p:grpSpPr>
        <p:sp>
          <p:nvSpPr>
            <p:cNvPr id="13" name="object 13"/>
            <p:cNvSpPr/>
            <p:nvPr/>
          </p:nvSpPr>
          <p:spPr>
            <a:xfrm>
              <a:off x="425010" y="356876"/>
              <a:ext cx="6696075" cy="494665"/>
            </a:xfrm>
            <a:custGeom>
              <a:avLst/>
              <a:gdLst/>
              <a:ahLst/>
              <a:cxnLst/>
              <a:rect l="l" t="t" r="r" b="b"/>
              <a:pathLst>
                <a:path w="6696075" h="494665">
                  <a:moveTo>
                    <a:pt x="6470472" y="0"/>
                  </a:moveTo>
                  <a:lnTo>
                    <a:pt x="225526" y="0"/>
                  </a:lnTo>
                  <a:lnTo>
                    <a:pt x="176000" y="5704"/>
                  </a:lnTo>
                  <a:lnTo>
                    <a:pt x="130536" y="21955"/>
                  </a:lnTo>
                  <a:lnTo>
                    <a:pt x="90429" y="47454"/>
                  </a:lnTo>
                  <a:lnTo>
                    <a:pt x="56979" y="80904"/>
                  </a:lnTo>
                  <a:lnTo>
                    <a:pt x="31480" y="121011"/>
                  </a:lnTo>
                  <a:lnTo>
                    <a:pt x="15229" y="166475"/>
                  </a:lnTo>
                  <a:lnTo>
                    <a:pt x="9525" y="216001"/>
                  </a:lnTo>
                  <a:lnTo>
                    <a:pt x="0" y="494474"/>
                  </a:lnTo>
                  <a:lnTo>
                    <a:pt x="6695998" y="494474"/>
                  </a:lnTo>
                  <a:lnTo>
                    <a:pt x="6686473" y="216001"/>
                  </a:lnTo>
                  <a:lnTo>
                    <a:pt x="6680768" y="166475"/>
                  </a:lnTo>
                  <a:lnTo>
                    <a:pt x="6664518" y="121011"/>
                  </a:lnTo>
                  <a:lnTo>
                    <a:pt x="6639019" y="80904"/>
                  </a:lnTo>
                  <a:lnTo>
                    <a:pt x="6605568" y="47454"/>
                  </a:lnTo>
                  <a:lnTo>
                    <a:pt x="6565462" y="21955"/>
                  </a:lnTo>
                  <a:lnTo>
                    <a:pt x="6519998" y="5704"/>
                  </a:lnTo>
                  <a:lnTo>
                    <a:pt x="6470472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34531" y="366406"/>
              <a:ext cx="6677025" cy="2338070"/>
            </a:xfrm>
            <a:custGeom>
              <a:avLst/>
              <a:gdLst/>
              <a:ahLst/>
              <a:cxnLst/>
              <a:rect l="l" t="t" r="r" b="b"/>
              <a:pathLst>
                <a:path w="6677025" h="2338070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3"/>
                  </a:lnTo>
                  <a:lnTo>
                    <a:pt x="80904" y="47450"/>
                  </a:lnTo>
                  <a:lnTo>
                    <a:pt x="47454" y="80899"/>
                  </a:lnTo>
                  <a:lnTo>
                    <a:pt x="21955" y="121005"/>
                  </a:lnTo>
                  <a:lnTo>
                    <a:pt x="5704" y="166471"/>
                  </a:lnTo>
                  <a:lnTo>
                    <a:pt x="0" y="216001"/>
                  </a:lnTo>
                  <a:lnTo>
                    <a:pt x="0" y="2121992"/>
                  </a:lnTo>
                  <a:lnTo>
                    <a:pt x="5704" y="2171518"/>
                  </a:lnTo>
                  <a:lnTo>
                    <a:pt x="21955" y="2216982"/>
                  </a:lnTo>
                  <a:lnTo>
                    <a:pt x="47454" y="2257088"/>
                  </a:lnTo>
                  <a:lnTo>
                    <a:pt x="80904" y="2290539"/>
                  </a:lnTo>
                  <a:lnTo>
                    <a:pt x="121011" y="2316038"/>
                  </a:lnTo>
                  <a:lnTo>
                    <a:pt x="166475" y="2332288"/>
                  </a:lnTo>
                  <a:lnTo>
                    <a:pt x="216001" y="2337993"/>
                  </a:lnTo>
                  <a:lnTo>
                    <a:pt x="6460947" y="2337993"/>
                  </a:lnTo>
                  <a:lnTo>
                    <a:pt x="6510477" y="2332288"/>
                  </a:lnTo>
                  <a:lnTo>
                    <a:pt x="6555943" y="2316038"/>
                  </a:lnTo>
                  <a:lnTo>
                    <a:pt x="6596049" y="2290539"/>
                  </a:lnTo>
                  <a:lnTo>
                    <a:pt x="6629498" y="2257088"/>
                  </a:lnTo>
                  <a:lnTo>
                    <a:pt x="6654995" y="2216982"/>
                  </a:lnTo>
                  <a:lnTo>
                    <a:pt x="6671244" y="2171518"/>
                  </a:lnTo>
                  <a:lnTo>
                    <a:pt x="6676948" y="2121992"/>
                  </a:lnTo>
                  <a:lnTo>
                    <a:pt x="6676948" y="216001"/>
                  </a:lnTo>
                  <a:lnTo>
                    <a:pt x="6671244" y="166471"/>
                  </a:lnTo>
                  <a:lnTo>
                    <a:pt x="6654995" y="121005"/>
                  </a:lnTo>
                  <a:lnTo>
                    <a:pt x="6629498" y="80899"/>
                  </a:lnTo>
                  <a:lnTo>
                    <a:pt x="6596049" y="47450"/>
                  </a:lnTo>
                  <a:lnTo>
                    <a:pt x="6555943" y="21953"/>
                  </a:lnTo>
                  <a:lnTo>
                    <a:pt x="6510477" y="5704"/>
                  </a:lnTo>
                  <a:lnTo>
                    <a:pt x="6460947" y="0"/>
                  </a:lnTo>
                  <a:lnTo>
                    <a:pt x="21600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67294" y="972258"/>
              <a:ext cx="243509" cy="243522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1782867" y="1094026"/>
              <a:ext cx="130175" cy="0"/>
            </a:xfrm>
            <a:custGeom>
              <a:avLst/>
              <a:gdLst/>
              <a:ahLst/>
              <a:cxnLst/>
              <a:rect l="l" t="t" r="r" b="b"/>
              <a:pathLst>
                <a:path w="130175">
                  <a:moveTo>
                    <a:pt x="0" y="0"/>
                  </a:moveTo>
                  <a:lnTo>
                    <a:pt x="129755" y="0"/>
                  </a:lnTo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888709" y="1032942"/>
              <a:ext cx="61594" cy="122555"/>
            </a:xfrm>
            <a:custGeom>
              <a:avLst/>
              <a:gdLst/>
              <a:ahLst/>
              <a:cxnLst/>
              <a:rect l="l" t="t" r="r" b="b"/>
              <a:pathLst>
                <a:path w="61594" h="122555">
                  <a:moveTo>
                    <a:pt x="0" y="0"/>
                  </a:moveTo>
                  <a:lnTo>
                    <a:pt x="0" y="122174"/>
                  </a:lnTo>
                  <a:lnTo>
                    <a:pt x="61087" y="610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646102" y="1094026"/>
              <a:ext cx="130175" cy="0"/>
            </a:xfrm>
            <a:custGeom>
              <a:avLst/>
              <a:gdLst/>
              <a:ahLst/>
              <a:cxnLst/>
              <a:rect l="l" t="t" r="r" b="b"/>
              <a:pathLst>
                <a:path w="130175">
                  <a:moveTo>
                    <a:pt x="0" y="0"/>
                  </a:moveTo>
                  <a:lnTo>
                    <a:pt x="129755" y="0"/>
                  </a:lnTo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3751944" y="1032942"/>
              <a:ext cx="61594" cy="122555"/>
            </a:xfrm>
            <a:custGeom>
              <a:avLst/>
              <a:gdLst/>
              <a:ahLst/>
              <a:cxnLst/>
              <a:rect l="l" t="t" r="r" b="b"/>
              <a:pathLst>
                <a:path w="61595" h="122555">
                  <a:moveTo>
                    <a:pt x="0" y="0"/>
                  </a:moveTo>
                  <a:lnTo>
                    <a:pt x="0" y="122174"/>
                  </a:lnTo>
                  <a:lnTo>
                    <a:pt x="61087" y="610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67294" y="1383173"/>
              <a:ext cx="243509" cy="243522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67294" y="2205002"/>
              <a:ext cx="243509" cy="243522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67294" y="1794088"/>
              <a:ext cx="243509" cy="243522"/>
            </a:xfrm>
            <a:prstGeom prst="rect">
              <a:avLst/>
            </a:prstGeom>
          </p:spPr>
        </p:pic>
      </p:grpSp>
      <p:sp>
        <p:nvSpPr>
          <p:cNvPr id="23" name="object 23"/>
          <p:cNvSpPr txBox="1"/>
          <p:nvPr/>
        </p:nvSpPr>
        <p:spPr>
          <a:xfrm>
            <a:off x="654593" y="484008"/>
            <a:ext cx="458279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2">
              <a:spcBef>
                <a:spcPts val="100"/>
              </a:spcBef>
            </a:pPr>
            <a:r>
              <a:rPr sz="1200" b="1" spc="-110" dirty="0">
                <a:solidFill>
                  <a:srgbClr val="002F2F"/>
                </a:solidFill>
                <a:latin typeface="Arial"/>
                <a:cs typeface="Arial"/>
              </a:rPr>
              <a:t>10.</a:t>
            </a:r>
            <a:r>
              <a:rPr sz="1200" b="1" spc="1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Which</a:t>
            </a:r>
            <a:r>
              <a:rPr sz="1200" b="1" spc="1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of</a:t>
            </a:r>
            <a:r>
              <a:rPr sz="1200" b="1" spc="-4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50" dirty="0">
                <a:solidFill>
                  <a:srgbClr val="002F2F"/>
                </a:solidFill>
                <a:latin typeface="Arial"/>
                <a:cs typeface="Arial"/>
              </a:rPr>
              <a:t>the</a:t>
            </a:r>
            <a:r>
              <a:rPr sz="1200" b="1" spc="1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following</a:t>
            </a:r>
            <a:r>
              <a:rPr sz="1200" b="1" spc="1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-25" dirty="0">
                <a:solidFill>
                  <a:srgbClr val="002F2F"/>
                </a:solidFill>
                <a:latin typeface="Arial"/>
                <a:cs typeface="Arial"/>
              </a:rPr>
              <a:t>is</a:t>
            </a:r>
            <a:r>
              <a:rPr sz="1200" b="1" spc="-1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50" dirty="0">
                <a:solidFill>
                  <a:srgbClr val="002F2F"/>
                </a:solidFill>
                <a:latin typeface="Arial"/>
                <a:cs typeface="Arial"/>
              </a:rPr>
              <a:t>the</a:t>
            </a:r>
            <a:r>
              <a:rPr sz="1200" b="1" spc="1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operation</a:t>
            </a:r>
            <a:r>
              <a:rPr sz="1200" b="1" spc="1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002F2F"/>
                </a:solidFill>
                <a:latin typeface="Arial"/>
                <a:cs typeface="Arial"/>
              </a:rPr>
              <a:t>process</a:t>
            </a:r>
            <a:r>
              <a:rPr sz="1200" b="1" spc="1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of</a:t>
            </a:r>
            <a:r>
              <a:rPr sz="1200" b="1" spc="-6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-30" dirty="0">
                <a:solidFill>
                  <a:srgbClr val="002F2F"/>
                </a:solidFill>
                <a:latin typeface="Arial"/>
                <a:cs typeface="Arial"/>
              </a:rPr>
              <a:t>T·PARK?</a:t>
            </a:r>
            <a:endParaRPr sz="1200" b="1" dirty="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854609" y="990561"/>
            <a:ext cx="109410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2">
              <a:spcBef>
                <a:spcPts val="100"/>
              </a:spcBef>
            </a:pPr>
            <a:r>
              <a:rPr sz="1000" b="1" dirty="0">
                <a:solidFill>
                  <a:srgbClr val="104B95"/>
                </a:solidFill>
                <a:latin typeface="Arial"/>
                <a:cs typeface="Arial"/>
              </a:rPr>
              <a:t>Sludge</a:t>
            </a:r>
            <a:r>
              <a:rPr sz="1000" b="1" spc="-50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104B95"/>
                </a:solidFill>
                <a:latin typeface="Arial"/>
                <a:cs typeface="Arial"/>
              </a:rPr>
              <a:t>reception</a:t>
            </a:r>
            <a:endParaRPr sz="1000" b="1" dirty="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952339" y="981062"/>
            <a:ext cx="768511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2">
              <a:spcBef>
                <a:spcPts val="100"/>
              </a:spcBef>
              <a:tabLst>
                <a:tab pos="1051736" algn="l"/>
              </a:tabLst>
            </a:pPr>
            <a:r>
              <a:rPr sz="1000" b="1" spc="-10" dirty="0">
                <a:solidFill>
                  <a:srgbClr val="104B95"/>
                </a:solidFill>
                <a:latin typeface="Arial"/>
                <a:cs typeface="Arial"/>
              </a:rPr>
              <a:t>Incineratio</a:t>
            </a:r>
            <a:r>
              <a:rPr lang="en-US" sz="1000" b="1" spc="-10" dirty="0">
                <a:solidFill>
                  <a:srgbClr val="104B95"/>
                </a:solidFill>
                <a:latin typeface="Arial"/>
                <a:cs typeface="Arial"/>
              </a:rPr>
              <a:t>n</a:t>
            </a:r>
            <a:endParaRPr sz="1000" b="1" spc="-10" dirty="0">
              <a:solidFill>
                <a:srgbClr val="104B95"/>
              </a:solidFill>
              <a:latin typeface="Arial"/>
              <a:cs typeface="Arial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2530350" y="1032941"/>
            <a:ext cx="2626360" cy="533400"/>
            <a:chOff x="2530350" y="1032941"/>
            <a:chExt cx="2626360" cy="533400"/>
          </a:xfrm>
        </p:grpSpPr>
        <p:sp>
          <p:nvSpPr>
            <p:cNvPr id="27" name="object 27"/>
            <p:cNvSpPr/>
            <p:nvPr/>
          </p:nvSpPr>
          <p:spPr>
            <a:xfrm>
              <a:off x="4989487" y="1094026"/>
              <a:ext cx="130175" cy="0"/>
            </a:xfrm>
            <a:custGeom>
              <a:avLst/>
              <a:gdLst/>
              <a:ahLst/>
              <a:cxnLst/>
              <a:rect l="l" t="t" r="r" b="b"/>
              <a:pathLst>
                <a:path w="130175">
                  <a:moveTo>
                    <a:pt x="0" y="0"/>
                  </a:moveTo>
                  <a:lnTo>
                    <a:pt x="129755" y="0"/>
                  </a:lnTo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 sz="1000" b="1"/>
            </a:p>
          </p:txBody>
        </p:sp>
        <p:sp>
          <p:nvSpPr>
            <p:cNvPr id="28" name="object 28"/>
            <p:cNvSpPr/>
            <p:nvPr/>
          </p:nvSpPr>
          <p:spPr>
            <a:xfrm>
              <a:off x="5095326" y="1032941"/>
              <a:ext cx="61594" cy="122555"/>
            </a:xfrm>
            <a:custGeom>
              <a:avLst/>
              <a:gdLst/>
              <a:ahLst/>
              <a:cxnLst/>
              <a:rect l="l" t="t" r="r" b="b"/>
              <a:pathLst>
                <a:path w="61595" h="122555">
                  <a:moveTo>
                    <a:pt x="0" y="0"/>
                  </a:moveTo>
                  <a:lnTo>
                    <a:pt x="0" y="122174"/>
                  </a:lnTo>
                  <a:lnTo>
                    <a:pt x="61087" y="610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 sz="1000" b="1"/>
            </a:p>
          </p:txBody>
        </p:sp>
        <p:sp>
          <p:nvSpPr>
            <p:cNvPr id="29" name="object 29"/>
            <p:cNvSpPr/>
            <p:nvPr/>
          </p:nvSpPr>
          <p:spPr>
            <a:xfrm>
              <a:off x="2539875" y="1504942"/>
              <a:ext cx="130175" cy="0"/>
            </a:xfrm>
            <a:custGeom>
              <a:avLst/>
              <a:gdLst/>
              <a:ahLst/>
              <a:cxnLst/>
              <a:rect l="l" t="t" r="r" b="b"/>
              <a:pathLst>
                <a:path w="130175">
                  <a:moveTo>
                    <a:pt x="0" y="0"/>
                  </a:moveTo>
                  <a:lnTo>
                    <a:pt x="129755" y="0"/>
                  </a:lnTo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 sz="1000" b="1"/>
            </a:p>
          </p:txBody>
        </p:sp>
        <p:sp>
          <p:nvSpPr>
            <p:cNvPr id="30" name="object 30"/>
            <p:cNvSpPr/>
            <p:nvPr/>
          </p:nvSpPr>
          <p:spPr>
            <a:xfrm>
              <a:off x="2645717" y="1443855"/>
              <a:ext cx="61594" cy="122555"/>
            </a:xfrm>
            <a:custGeom>
              <a:avLst/>
              <a:gdLst/>
              <a:ahLst/>
              <a:cxnLst/>
              <a:rect l="l" t="t" r="r" b="b"/>
              <a:pathLst>
                <a:path w="61594" h="122555">
                  <a:moveTo>
                    <a:pt x="0" y="0"/>
                  </a:moveTo>
                  <a:lnTo>
                    <a:pt x="0" y="122174"/>
                  </a:lnTo>
                  <a:lnTo>
                    <a:pt x="61087" y="610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 sz="1000" b="1"/>
            </a:p>
          </p:txBody>
        </p:sp>
        <p:sp>
          <p:nvSpPr>
            <p:cNvPr id="31" name="object 31"/>
            <p:cNvSpPr/>
            <p:nvPr/>
          </p:nvSpPr>
          <p:spPr>
            <a:xfrm>
              <a:off x="4394008" y="1504942"/>
              <a:ext cx="130175" cy="0"/>
            </a:xfrm>
            <a:custGeom>
              <a:avLst/>
              <a:gdLst/>
              <a:ahLst/>
              <a:cxnLst/>
              <a:rect l="l" t="t" r="r" b="b"/>
              <a:pathLst>
                <a:path w="130175">
                  <a:moveTo>
                    <a:pt x="0" y="0"/>
                  </a:moveTo>
                  <a:lnTo>
                    <a:pt x="129755" y="0"/>
                  </a:lnTo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 sz="1000" b="1"/>
            </a:p>
          </p:txBody>
        </p:sp>
        <p:sp>
          <p:nvSpPr>
            <p:cNvPr id="32" name="object 32"/>
            <p:cNvSpPr/>
            <p:nvPr/>
          </p:nvSpPr>
          <p:spPr>
            <a:xfrm>
              <a:off x="4499848" y="1443855"/>
              <a:ext cx="61594" cy="122555"/>
            </a:xfrm>
            <a:custGeom>
              <a:avLst/>
              <a:gdLst/>
              <a:ahLst/>
              <a:cxnLst/>
              <a:rect l="l" t="t" r="r" b="b"/>
              <a:pathLst>
                <a:path w="61595" h="122555">
                  <a:moveTo>
                    <a:pt x="0" y="0"/>
                  </a:moveTo>
                  <a:lnTo>
                    <a:pt x="0" y="122174"/>
                  </a:lnTo>
                  <a:lnTo>
                    <a:pt x="61087" y="610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 sz="1000" b="1"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5197946" y="899920"/>
            <a:ext cx="1515745" cy="353943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2" marR="5080">
              <a:lnSpc>
                <a:spcPts val="1300"/>
              </a:lnSpc>
              <a:spcBef>
                <a:spcPts val="160"/>
              </a:spcBef>
            </a:pPr>
            <a:r>
              <a:rPr sz="1000" b="1" dirty="0">
                <a:solidFill>
                  <a:srgbClr val="104B95"/>
                </a:solidFill>
                <a:latin typeface="Arial"/>
                <a:cs typeface="Arial"/>
              </a:rPr>
              <a:t>Flue</a:t>
            </a:r>
            <a:r>
              <a:rPr sz="1000" b="1" spc="-70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104B95"/>
                </a:solidFill>
                <a:latin typeface="Arial"/>
                <a:cs typeface="Arial"/>
              </a:rPr>
              <a:t>gas</a:t>
            </a:r>
            <a:r>
              <a:rPr sz="1000" b="1" spc="-80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000" b="1" spc="55" dirty="0">
                <a:solidFill>
                  <a:srgbClr val="104B95"/>
                </a:solidFill>
                <a:latin typeface="Arial"/>
                <a:cs typeface="Arial"/>
              </a:rPr>
              <a:t>treatment</a:t>
            </a:r>
            <a:r>
              <a:rPr sz="1000" b="1" spc="-70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000" b="1" spc="-25" dirty="0">
                <a:solidFill>
                  <a:srgbClr val="104B95"/>
                </a:solidFill>
                <a:latin typeface="Arial"/>
                <a:cs typeface="Arial"/>
              </a:rPr>
              <a:t>and </a:t>
            </a:r>
            <a:r>
              <a:rPr sz="1000" b="1" dirty="0">
                <a:solidFill>
                  <a:srgbClr val="104B95"/>
                </a:solidFill>
                <a:latin typeface="Arial"/>
                <a:cs typeface="Arial"/>
              </a:rPr>
              <a:t>power</a:t>
            </a:r>
            <a:r>
              <a:rPr sz="1000" b="1" spc="-65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104B95"/>
                </a:solidFill>
                <a:latin typeface="Arial"/>
                <a:cs typeface="Arial"/>
              </a:rPr>
              <a:t>generation</a:t>
            </a:r>
            <a:endParaRPr sz="1000" b="1" dirty="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5932191" y="1388065"/>
            <a:ext cx="781050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2">
              <a:spcBef>
                <a:spcPts val="100"/>
              </a:spcBef>
            </a:pPr>
            <a:r>
              <a:rPr sz="1000" b="1" spc="-10" dirty="0">
                <a:solidFill>
                  <a:srgbClr val="104B95"/>
                </a:solidFill>
                <a:latin typeface="Arial"/>
                <a:cs typeface="Arial"/>
              </a:rPr>
              <a:t>Incineration</a:t>
            </a:r>
            <a:endParaRPr sz="1000" b="1" dirty="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4597919" y="1401476"/>
            <a:ext cx="109410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2">
              <a:spcBef>
                <a:spcPts val="100"/>
              </a:spcBef>
            </a:pPr>
            <a:r>
              <a:rPr sz="1000" b="1" dirty="0">
                <a:solidFill>
                  <a:srgbClr val="104B95"/>
                </a:solidFill>
                <a:latin typeface="Arial"/>
                <a:cs typeface="Arial"/>
              </a:rPr>
              <a:t>Sludge</a:t>
            </a:r>
            <a:r>
              <a:rPr sz="1000" b="1" spc="-50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104B95"/>
                </a:solidFill>
                <a:latin typeface="Arial"/>
                <a:cs typeface="Arial"/>
              </a:rPr>
              <a:t>reception</a:t>
            </a:r>
            <a:endParaRPr sz="1000" b="1" dirty="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2743820" y="1391976"/>
            <a:ext cx="161607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2">
              <a:spcBef>
                <a:spcPts val="100"/>
              </a:spcBef>
            </a:pPr>
            <a:r>
              <a:rPr sz="1000" b="1" spc="-10" dirty="0">
                <a:solidFill>
                  <a:srgbClr val="104B95"/>
                </a:solidFill>
                <a:latin typeface="Arial"/>
                <a:cs typeface="Arial"/>
              </a:rPr>
              <a:t>Ash</a:t>
            </a:r>
            <a:r>
              <a:rPr sz="1000" b="1" spc="-45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104B95"/>
                </a:solidFill>
                <a:latin typeface="Arial"/>
                <a:cs typeface="Arial"/>
              </a:rPr>
              <a:t>and</a:t>
            </a:r>
            <a:r>
              <a:rPr sz="1000" b="1" spc="-45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104B95"/>
                </a:solidFill>
                <a:latin typeface="Arial"/>
                <a:cs typeface="Arial"/>
              </a:rPr>
              <a:t>residue</a:t>
            </a:r>
            <a:r>
              <a:rPr sz="1000" b="1" spc="-45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104B95"/>
                </a:solidFill>
                <a:latin typeface="Arial"/>
                <a:cs typeface="Arial"/>
              </a:rPr>
              <a:t>handling</a:t>
            </a:r>
            <a:endParaRPr sz="1000" b="1" dirty="0">
              <a:latin typeface="Arial"/>
              <a:cs typeface="Arial"/>
            </a:endParaRPr>
          </a:p>
        </p:txBody>
      </p:sp>
      <p:grpSp>
        <p:nvGrpSpPr>
          <p:cNvPr id="37" name="object 37"/>
          <p:cNvGrpSpPr/>
          <p:nvPr/>
        </p:nvGrpSpPr>
        <p:grpSpPr>
          <a:xfrm>
            <a:off x="2098216" y="1443855"/>
            <a:ext cx="3825240" cy="944244"/>
            <a:chOff x="2098216" y="1443855"/>
            <a:chExt cx="3825240" cy="944244"/>
          </a:xfrm>
        </p:grpSpPr>
        <p:sp>
          <p:nvSpPr>
            <p:cNvPr id="38" name="object 38"/>
            <p:cNvSpPr/>
            <p:nvPr/>
          </p:nvSpPr>
          <p:spPr>
            <a:xfrm>
              <a:off x="5728282" y="1504942"/>
              <a:ext cx="130175" cy="0"/>
            </a:xfrm>
            <a:custGeom>
              <a:avLst/>
              <a:gdLst/>
              <a:ahLst/>
              <a:cxnLst/>
              <a:rect l="l" t="t" r="r" b="b"/>
              <a:pathLst>
                <a:path w="130175">
                  <a:moveTo>
                    <a:pt x="0" y="0"/>
                  </a:moveTo>
                  <a:lnTo>
                    <a:pt x="129755" y="0"/>
                  </a:lnTo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 sz="1000" b="1"/>
            </a:p>
          </p:txBody>
        </p:sp>
        <p:sp>
          <p:nvSpPr>
            <p:cNvPr id="39" name="object 39"/>
            <p:cNvSpPr/>
            <p:nvPr/>
          </p:nvSpPr>
          <p:spPr>
            <a:xfrm>
              <a:off x="5834124" y="1443855"/>
              <a:ext cx="61594" cy="122555"/>
            </a:xfrm>
            <a:custGeom>
              <a:avLst/>
              <a:gdLst/>
              <a:ahLst/>
              <a:cxnLst/>
              <a:rect l="l" t="t" r="r" b="b"/>
              <a:pathLst>
                <a:path w="61595" h="122555">
                  <a:moveTo>
                    <a:pt x="0" y="0"/>
                  </a:moveTo>
                  <a:lnTo>
                    <a:pt x="0" y="122174"/>
                  </a:lnTo>
                  <a:lnTo>
                    <a:pt x="61087" y="610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 sz="1000" b="1"/>
            </a:p>
          </p:txBody>
        </p:sp>
        <p:sp>
          <p:nvSpPr>
            <p:cNvPr id="40" name="object 40"/>
            <p:cNvSpPr/>
            <p:nvPr/>
          </p:nvSpPr>
          <p:spPr>
            <a:xfrm>
              <a:off x="2098216" y="1915859"/>
              <a:ext cx="130175" cy="0"/>
            </a:xfrm>
            <a:custGeom>
              <a:avLst/>
              <a:gdLst/>
              <a:ahLst/>
              <a:cxnLst/>
              <a:rect l="l" t="t" r="r" b="b"/>
              <a:pathLst>
                <a:path w="130175">
                  <a:moveTo>
                    <a:pt x="0" y="0"/>
                  </a:moveTo>
                  <a:lnTo>
                    <a:pt x="129755" y="0"/>
                  </a:lnTo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 sz="1000" b="1"/>
            </a:p>
          </p:txBody>
        </p:sp>
        <p:sp>
          <p:nvSpPr>
            <p:cNvPr id="41" name="object 41"/>
            <p:cNvSpPr/>
            <p:nvPr/>
          </p:nvSpPr>
          <p:spPr>
            <a:xfrm>
              <a:off x="2204060" y="1854776"/>
              <a:ext cx="61594" cy="122555"/>
            </a:xfrm>
            <a:custGeom>
              <a:avLst/>
              <a:gdLst/>
              <a:ahLst/>
              <a:cxnLst/>
              <a:rect l="l" t="t" r="r" b="b"/>
              <a:pathLst>
                <a:path w="61594" h="122555">
                  <a:moveTo>
                    <a:pt x="0" y="0"/>
                  </a:moveTo>
                  <a:lnTo>
                    <a:pt x="0" y="122174"/>
                  </a:lnTo>
                  <a:lnTo>
                    <a:pt x="61087" y="610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 sz="1000" b="1"/>
            </a:p>
          </p:txBody>
        </p:sp>
        <p:sp>
          <p:nvSpPr>
            <p:cNvPr id="42" name="object 42"/>
            <p:cNvSpPr/>
            <p:nvPr/>
          </p:nvSpPr>
          <p:spPr>
            <a:xfrm>
              <a:off x="4931742" y="1915859"/>
              <a:ext cx="130175" cy="0"/>
            </a:xfrm>
            <a:custGeom>
              <a:avLst/>
              <a:gdLst/>
              <a:ahLst/>
              <a:cxnLst/>
              <a:rect l="l" t="t" r="r" b="b"/>
              <a:pathLst>
                <a:path w="130175">
                  <a:moveTo>
                    <a:pt x="0" y="0"/>
                  </a:moveTo>
                  <a:lnTo>
                    <a:pt x="129755" y="0"/>
                  </a:lnTo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 sz="1000" b="1"/>
            </a:p>
          </p:txBody>
        </p:sp>
        <p:sp>
          <p:nvSpPr>
            <p:cNvPr id="43" name="object 43"/>
            <p:cNvSpPr/>
            <p:nvPr/>
          </p:nvSpPr>
          <p:spPr>
            <a:xfrm>
              <a:off x="5037584" y="1854776"/>
              <a:ext cx="61594" cy="122555"/>
            </a:xfrm>
            <a:custGeom>
              <a:avLst/>
              <a:gdLst/>
              <a:ahLst/>
              <a:cxnLst/>
              <a:rect l="l" t="t" r="r" b="b"/>
              <a:pathLst>
                <a:path w="61595" h="122555">
                  <a:moveTo>
                    <a:pt x="0" y="0"/>
                  </a:moveTo>
                  <a:lnTo>
                    <a:pt x="0" y="122174"/>
                  </a:lnTo>
                  <a:lnTo>
                    <a:pt x="61087" y="610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 sz="1000" b="1"/>
            </a:p>
          </p:txBody>
        </p:sp>
        <p:sp>
          <p:nvSpPr>
            <p:cNvPr id="44" name="object 44"/>
            <p:cNvSpPr/>
            <p:nvPr/>
          </p:nvSpPr>
          <p:spPr>
            <a:xfrm>
              <a:off x="3139182" y="1915859"/>
              <a:ext cx="130175" cy="0"/>
            </a:xfrm>
            <a:custGeom>
              <a:avLst/>
              <a:gdLst/>
              <a:ahLst/>
              <a:cxnLst/>
              <a:rect l="l" t="t" r="r" b="b"/>
              <a:pathLst>
                <a:path w="130175">
                  <a:moveTo>
                    <a:pt x="0" y="0"/>
                  </a:moveTo>
                  <a:lnTo>
                    <a:pt x="129755" y="0"/>
                  </a:lnTo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 sz="1000" b="1"/>
            </a:p>
          </p:txBody>
        </p:sp>
        <p:sp>
          <p:nvSpPr>
            <p:cNvPr id="45" name="object 45"/>
            <p:cNvSpPr/>
            <p:nvPr/>
          </p:nvSpPr>
          <p:spPr>
            <a:xfrm>
              <a:off x="3245026" y="1854776"/>
              <a:ext cx="61594" cy="122555"/>
            </a:xfrm>
            <a:custGeom>
              <a:avLst/>
              <a:gdLst/>
              <a:ahLst/>
              <a:cxnLst/>
              <a:rect l="l" t="t" r="r" b="b"/>
              <a:pathLst>
                <a:path w="61595" h="122555">
                  <a:moveTo>
                    <a:pt x="0" y="0"/>
                  </a:moveTo>
                  <a:lnTo>
                    <a:pt x="0" y="122174"/>
                  </a:lnTo>
                  <a:lnTo>
                    <a:pt x="61087" y="610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 sz="1000" b="1"/>
            </a:p>
          </p:txBody>
        </p:sp>
        <p:sp>
          <p:nvSpPr>
            <p:cNvPr id="46" name="object 46"/>
            <p:cNvSpPr/>
            <p:nvPr/>
          </p:nvSpPr>
          <p:spPr>
            <a:xfrm>
              <a:off x="2098216" y="2326776"/>
              <a:ext cx="130175" cy="0"/>
            </a:xfrm>
            <a:custGeom>
              <a:avLst/>
              <a:gdLst/>
              <a:ahLst/>
              <a:cxnLst/>
              <a:rect l="l" t="t" r="r" b="b"/>
              <a:pathLst>
                <a:path w="130175">
                  <a:moveTo>
                    <a:pt x="0" y="0"/>
                  </a:moveTo>
                  <a:lnTo>
                    <a:pt x="129755" y="0"/>
                  </a:lnTo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 sz="1000" b="1"/>
            </a:p>
          </p:txBody>
        </p:sp>
        <p:sp>
          <p:nvSpPr>
            <p:cNvPr id="47" name="object 47"/>
            <p:cNvSpPr/>
            <p:nvPr/>
          </p:nvSpPr>
          <p:spPr>
            <a:xfrm>
              <a:off x="2204060" y="2265691"/>
              <a:ext cx="61594" cy="122555"/>
            </a:xfrm>
            <a:custGeom>
              <a:avLst/>
              <a:gdLst/>
              <a:ahLst/>
              <a:cxnLst/>
              <a:rect l="l" t="t" r="r" b="b"/>
              <a:pathLst>
                <a:path w="61594" h="122555">
                  <a:moveTo>
                    <a:pt x="0" y="0"/>
                  </a:moveTo>
                  <a:lnTo>
                    <a:pt x="0" y="122174"/>
                  </a:lnTo>
                  <a:lnTo>
                    <a:pt x="61087" y="610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 sz="1000" b="1"/>
            </a:p>
          </p:txBody>
        </p:sp>
        <p:sp>
          <p:nvSpPr>
            <p:cNvPr id="48" name="object 48"/>
            <p:cNvSpPr/>
            <p:nvPr/>
          </p:nvSpPr>
          <p:spPr>
            <a:xfrm>
              <a:off x="3963429" y="2326776"/>
              <a:ext cx="130175" cy="0"/>
            </a:xfrm>
            <a:custGeom>
              <a:avLst/>
              <a:gdLst/>
              <a:ahLst/>
              <a:cxnLst/>
              <a:rect l="l" t="t" r="r" b="b"/>
              <a:pathLst>
                <a:path w="130175">
                  <a:moveTo>
                    <a:pt x="0" y="0"/>
                  </a:moveTo>
                  <a:lnTo>
                    <a:pt x="129755" y="0"/>
                  </a:lnTo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 sz="1000" b="1"/>
            </a:p>
          </p:txBody>
        </p:sp>
        <p:sp>
          <p:nvSpPr>
            <p:cNvPr id="49" name="object 49"/>
            <p:cNvSpPr/>
            <p:nvPr/>
          </p:nvSpPr>
          <p:spPr>
            <a:xfrm>
              <a:off x="4069274" y="2265691"/>
              <a:ext cx="61594" cy="122555"/>
            </a:xfrm>
            <a:custGeom>
              <a:avLst/>
              <a:gdLst/>
              <a:ahLst/>
              <a:cxnLst/>
              <a:rect l="l" t="t" r="r" b="b"/>
              <a:pathLst>
                <a:path w="61595" h="122555">
                  <a:moveTo>
                    <a:pt x="0" y="0"/>
                  </a:moveTo>
                  <a:lnTo>
                    <a:pt x="0" y="122174"/>
                  </a:lnTo>
                  <a:lnTo>
                    <a:pt x="61087" y="610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 sz="1000" b="1"/>
            </a:p>
          </p:txBody>
        </p:sp>
        <p:sp>
          <p:nvSpPr>
            <p:cNvPr id="50" name="object 50"/>
            <p:cNvSpPr/>
            <p:nvPr/>
          </p:nvSpPr>
          <p:spPr>
            <a:xfrm>
              <a:off x="5755989" y="2326776"/>
              <a:ext cx="130175" cy="0"/>
            </a:xfrm>
            <a:custGeom>
              <a:avLst/>
              <a:gdLst/>
              <a:ahLst/>
              <a:cxnLst/>
              <a:rect l="l" t="t" r="r" b="b"/>
              <a:pathLst>
                <a:path w="130175">
                  <a:moveTo>
                    <a:pt x="0" y="0"/>
                  </a:moveTo>
                  <a:lnTo>
                    <a:pt x="129755" y="0"/>
                  </a:lnTo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 sz="1000" b="1"/>
            </a:p>
          </p:txBody>
        </p:sp>
        <p:sp>
          <p:nvSpPr>
            <p:cNvPr id="51" name="object 51"/>
            <p:cNvSpPr/>
            <p:nvPr/>
          </p:nvSpPr>
          <p:spPr>
            <a:xfrm>
              <a:off x="5861830" y="2265691"/>
              <a:ext cx="61594" cy="122555"/>
            </a:xfrm>
            <a:custGeom>
              <a:avLst/>
              <a:gdLst/>
              <a:ahLst/>
              <a:cxnLst/>
              <a:rect l="l" t="t" r="r" b="b"/>
              <a:pathLst>
                <a:path w="61595" h="122555">
                  <a:moveTo>
                    <a:pt x="0" y="0"/>
                  </a:moveTo>
                  <a:lnTo>
                    <a:pt x="0" y="122174"/>
                  </a:lnTo>
                  <a:lnTo>
                    <a:pt x="61087" y="610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 sz="1000" b="1"/>
            </a:p>
          </p:txBody>
        </p:sp>
      </p:grpSp>
      <p:sp>
        <p:nvSpPr>
          <p:cNvPr id="52" name="object 52"/>
          <p:cNvSpPr txBox="1"/>
          <p:nvPr/>
        </p:nvSpPr>
        <p:spPr>
          <a:xfrm>
            <a:off x="971337" y="1328344"/>
            <a:ext cx="1515745" cy="353943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2" marR="5080">
              <a:lnSpc>
                <a:spcPts val="1300"/>
              </a:lnSpc>
              <a:spcBef>
                <a:spcPts val="160"/>
              </a:spcBef>
            </a:pPr>
            <a:r>
              <a:rPr sz="1000" b="1" dirty="0">
                <a:solidFill>
                  <a:srgbClr val="104B95"/>
                </a:solidFill>
                <a:latin typeface="Arial"/>
                <a:cs typeface="Arial"/>
              </a:rPr>
              <a:t>Flue</a:t>
            </a:r>
            <a:r>
              <a:rPr sz="1000" b="1" spc="-70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104B95"/>
                </a:solidFill>
                <a:latin typeface="Arial"/>
                <a:cs typeface="Arial"/>
              </a:rPr>
              <a:t>gas</a:t>
            </a:r>
            <a:r>
              <a:rPr sz="1000" b="1" spc="-75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000" b="1" spc="55" dirty="0">
                <a:solidFill>
                  <a:srgbClr val="104B95"/>
                </a:solidFill>
                <a:latin typeface="Arial"/>
                <a:cs typeface="Arial"/>
              </a:rPr>
              <a:t>treatment</a:t>
            </a:r>
            <a:r>
              <a:rPr sz="1000" b="1" spc="-70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000" b="1" spc="-25" dirty="0">
                <a:solidFill>
                  <a:srgbClr val="104B95"/>
                </a:solidFill>
                <a:latin typeface="Arial"/>
                <a:cs typeface="Arial"/>
              </a:rPr>
              <a:t>and </a:t>
            </a:r>
            <a:r>
              <a:rPr sz="1000" b="1" dirty="0">
                <a:solidFill>
                  <a:srgbClr val="104B95"/>
                </a:solidFill>
                <a:latin typeface="Arial"/>
                <a:cs typeface="Arial"/>
              </a:rPr>
              <a:t>power</a:t>
            </a:r>
            <a:r>
              <a:rPr sz="1000" b="1" spc="-65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104B95"/>
                </a:solidFill>
                <a:latin typeface="Arial"/>
                <a:cs typeface="Arial"/>
              </a:rPr>
              <a:t>generation</a:t>
            </a:r>
            <a:endParaRPr sz="1000" b="1" dirty="0">
              <a:latin typeface="Arial"/>
              <a:cs typeface="Arial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2307619" y="1798945"/>
            <a:ext cx="781050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2">
              <a:spcBef>
                <a:spcPts val="100"/>
              </a:spcBef>
            </a:pPr>
            <a:r>
              <a:rPr sz="1000" b="1" spc="-10" dirty="0">
                <a:solidFill>
                  <a:srgbClr val="104B95"/>
                </a:solidFill>
                <a:latin typeface="Arial"/>
                <a:cs typeface="Arial"/>
              </a:rPr>
              <a:t>Incineration</a:t>
            </a:r>
            <a:endParaRPr sz="1000" b="1" dirty="0">
              <a:latin typeface="Arial"/>
              <a:cs typeface="Arial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962310" y="1812357"/>
            <a:ext cx="109410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2">
              <a:spcBef>
                <a:spcPts val="100"/>
              </a:spcBef>
            </a:pPr>
            <a:r>
              <a:rPr sz="1000" b="1" dirty="0">
                <a:solidFill>
                  <a:srgbClr val="104B95"/>
                </a:solidFill>
                <a:latin typeface="Arial"/>
                <a:cs typeface="Arial"/>
              </a:rPr>
              <a:t>Sludge</a:t>
            </a:r>
            <a:r>
              <a:rPr sz="1000" b="1" spc="-50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104B95"/>
                </a:solidFill>
                <a:latin typeface="Arial"/>
                <a:cs typeface="Arial"/>
              </a:rPr>
              <a:t>reception</a:t>
            </a:r>
            <a:endParaRPr sz="1000" b="1" dirty="0">
              <a:latin typeface="Arial"/>
              <a:cs typeface="Arial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5141195" y="1802811"/>
            <a:ext cx="161607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2">
              <a:spcBef>
                <a:spcPts val="100"/>
              </a:spcBef>
            </a:pPr>
            <a:r>
              <a:rPr sz="1000" b="1" spc="-10" dirty="0">
                <a:solidFill>
                  <a:srgbClr val="104B95"/>
                </a:solidFill>
                <a:latin typeface="Arial"/>
                <a:cs typeface="Arial"/>
              </a:rPr>
              <a:t>Ash</a:t>
            </a:r>
            <a:r>
              <a:rPr sz="1000" b="1" spc="-25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104B95"/>
                </a:solidFill>
                <a:latin typeface="Arial"/>
                <a:cs typeface="Arial"/>
              </a:rPr>
              <a:t>and</a:t>
            </a:r>
            <a:r>
              <a:rPr sz="1000" b="1" spc="-20" dirty="0">
                <a:solidFill>
                  <a:srgbClr val="104B95"/>
                </a:solidFill>
                <a:latin typeface="Arial"/>
                <a:cs typeface="Arial"/>
              </a:rPr>
              <a:t> residue </a:t>
            </a:r>
            <a:r>
              <a:rPr sz="1000" b="1" spc="-10" dirty="0">
                <a:solidFill>
                  <a:srgbClr val="104B95"/>
                </a:solidFill>
                <a:latin typeface="Arial"/>
                <a:cs typeface="Arial"/>
              </a:rPr>
              <a:t>handling</a:t>
            </a:r>
            <a:endParaRPr sz="1000" b="1" dirty="0">
              <a:latin typeface="Arial"/>
              <a:cs typeface="Arial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3348704" y="1720248"/>
            <a:ext cx="1515745" cy="353943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2" marR="5080">
              <a:lnSpc>
                <a:spcPts val="1300"/>
              </a:lnSpc>
              <a:spcBef>
                <a:spcPts val="160"/>
              </a:spcBef>
            </a:pPr>
            <a:r>
              <a:rPr sz="1000" b="1" dirty="0">
                <a:solidFill>
                  <a:srgbClr val="104B95"/>
                </a:solidFill>
                <a:latin typeface="Arial"/>
                <a:cs typeface="Arial"/>
              </a:rPr>
              <a:t>Flue</a:t>
            </a:r>
            <a:r>
              <a:rPr sz="1000" b="1" spc="-70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104B95"/>
                </a:solidFill>
                <a:latin typeface="Arial"/>
                <a:cs typeface="Arial"/>
              </a:rPr>
              <a:t>gas</a:t>
            </a:r>
            <a:r>
              <a:rPr sz="1000" b="1" spc="-80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000" b="1" spc="55" dirty="0">
                <a:solidFill>
                  <a:srgbClr val="104B95"/>
                </a:solidFill>
                <a:latin typeface="Arial"/>
                <a:cs typeface="Arial"/>
              </a:rPr>
              <a:t>treatment</a:t>
            </a:r>
            <a:r>
              <a:rPr sz="1000" b="1" spc="-70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000" b="1" spc="-25" dirty="0">
                <a:solidFill>
                  <a:srgbClr val="104B95"/>
                </a:solidFill>
                <a:latin typeface="Arial"/>
                <a:cs typeface="Arial"/>
              </a:rPr>
              <a:t>and </a:t>
            </a:r>
            <a:r>
              <a:rPr sz="1000" b="1" dirty="0">
                <a:solidFill>
                  <a:srgbClr val="104B95"/>
                </a:solidFill>
                <a:latin typeface="Arial"/>
                <a:cs typeface="Arial"/>
              </a:rPr>
              <a:t>power</a:t>
            </a:r>
            <a:r>
              <a:rPr sz="1000" b="1" spc="-65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104B95"/>
                </a:solidFill>
                <a:latin typeface="Arial"/>
                <a:cs typeface="Arial"/>
              </a:rPr>
              <a:t>generation</a:t>
            </a:r>
            <a:endParaRPr sz="1000" b="1" dirty="0">
              <a:latin typeface="Arial"/>
              <a:cs typeface="Arial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962310" y="2223275"/>
            <a:ext cx="109410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2">
              <a:spcBef>
                <a:spcPts val="100"/>
              </a:spcBef>
            </a:pPr>
            <a:r>
              <a:rPr sz="1000" b="1" dirty="0">
                <a:solidFill>
                  <a:srgbClr val="104B95"/>
                </a:solidFill>
                <a:latin typeface="Arial"/>
                <a:cs typeface="Arial"/>
              </a:rPr>
              <a:t>Sludge</a:t>
            </a:r>
            <a:r>
              <a:rPr sz="1000" b="1" spc="-50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104B95"/>
                </a:solidFill>
                <a:latin typeface="Arial"/>
                <a:cs typeface="Arial"/>
              </a:rPr>
              <a:t>reception</a:t>
            </a:r>
            <a:endParaRPr sz="1000" b="1" dirty="0">
              <a:latin typeface="Arial"/>
              <a:cs typeface="Arial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4172895" y="2131073"/>
            <a:ext cx="1515745" cy="353943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2" marR="5080">
              <a:lnSpc>
                <a:spcPts val="1300"/>
              </a:lnSpc>
              <a:spcBef>
                <a:spcPts val="160"/>
              </a:spcBef>
            </a:pPr>
            <a:r>
              <a:rPr sz="1000" b="1" dirty="0">
                <a:solidFill>
                  <a:srgbClr val="104B95"/>
                </a:solidFill>
                <a:latin typeface="Arial"/>
                <a:cs typeface="Arial"/>
              </a:rPr>
              <a:t>Flue</a:t>
            </a:r>
            <a:r>
              <a:rPr sz="1000" b="1" spc="-70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104B95"/>
                </a:solidFill>
                <a:latin typeface="Arial"/>
                <a:cs typeface="Arial"/>
              </a:rPr>
              <a:t>gas</a:t>
            </a:r>
            <a:r>
              <a:rPr sz="1000" b="1" spc="-80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000" b="1" spc="55" dirty="0">
                <a:solidFill>
                  <a:srgbClr val="104B95"/>
                </a:solidFill>
                <a:latin typeface="Arial"/>
                <a:cs typeface="Arial"/>
              </a:rPr>
              <a:t>treatment</a:t>
            </a:r>
            <a:r>
              <a:rPr sz="1000" b="1" spc="-70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000" b="1" spc="-25" dirty="0">
                <a:solidFill>
                  <a:srgbClr val="104B95"/>
                </a:solidFill>
                <a:latin typeface="Arial"/>
                <a:cs typeface="Arial"/>
              </a:rPr>
              <a:t>and </a:t>
            </a:r>
            <a:r>
              <a:rPr sz="1000" b="1" dirty="0">
                <a:solidFill>
                  <a:srgbClr val="104B95"/>
                </a:solidFill>
                <a:latin typeface="Arial"/>
                <a:cs typeface="Arial"/>
              </a:rPr>
              <a:t>power</a:t>
            </a:r>
            <a:r>
              <a:rPr sz="1000" b="1" spc="-65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104B95"/>
                </a:solidFill>
                <a:latin typeface="Arial"/>
                <a:cs typeface="Arial"/>
              </a:rPr>
              <a:t>generation</a:t>
            </a:r>
            <a:endParaRPr sz="1000" b="1" dirty="0">
              <a:latin typeface="Arial"/>
              <a:cs typeface="Arial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2307669" y="2213725"/>
            <a:ext cx="161607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2">
              <a:spcBef>
                <a:spcPts val="100"/>
              </a:spcBef>
            </a:pPr>
            <a:r>
              <a:rPr sz="1000" b="1" spc="-10" dirty="0">
                <a:solidFill>
                  <a:srgbClr val="104B95"/>
                </a:solidFill>
                <a:latin typeface="Arial"/>
                <a:cs typeface="Arial"/>
              </a:rPr>
              <a:t>Ash</a:t>
            </a:r>
            <a:r>
              <a:rPr sz="1000" b="1" spc="-25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104B95"/>
                </a:solidFill>
                <a:latin typeface="Arial"/>
                <a:cs typeface="Arial"/>
              </a:rPr>
              <a:t>and</a:t>
            </a:r>
            <a:r>
              <a:rPr sz="1000" b="1" spc="-25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000" b="1" spc="-20" dirty="0">
                <a:solidFill>
                  <a:srgbClr val="104B95"/>
                </a:solidFill>
                <a:latin typeface="Arial"/>
                <a:cs typeface="Arial"/>
              </a:rPr>
              <a:t>residue </a:t>
            </a:r>
            <a:r>
              <a:rPr sz="1000" b="1" spc="-10" dirty="0">
                <a:solidFill>
                  <a:srgbClr val="104B95"/>
                </a:solidFill>
                <a:latin typeface="Arial"/>
                <a:cs typeface="Arial"/>
              </a:rPr>
              <a:t>handling</a:t>
            </a:r>
            <a:endParaRPr sz="1000" b="1" dirty="0">
              <a:latin typeface="Arial"/>
              <a:cs typeface="Arial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5965438" y="2209906"/>
            <a:ext cx="781050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2">
              <a:spcBef>
                <a:spcPts val="100"/>
              </a:spcBef>
            </a:pPr>
            <a:r>
              <a:rPr sz="1000" b="1" spc="-10" dirty="0">
                <a:solidFill>
                  <a:srgbClr val="104B95"/>
                </a:solidFill>
                <a:latin typeface="Arial"/>
                <a:cs typeface="Arial"/>
              </a:rPr>
              <a:t>Incineration</a:t>
            </a:r>
            <a:endParaRPr sz="1000" b="1" dirty="0">
              <a:latin typeface="Arial"/>
              <a:cs typeface="Arial"/>
            </a:endParaRPr>
          </a:p>
        </p:txBody>
      </p:sp>
      <p:grpSp>
        <p:nvGrpSpPr>
          <p:cNvPr id="61" name="object 61"/>
          <p:cNvGrpSpPr/>
          <p:nvPr/>
        </p:nvGrpSpPr>
        <p:grpSpPr>
          <a:xfrm>
            <a:off x="438992" y="2897641"/>
            <a:ext cx="6696075" cy="1844675"/>
            <a:chOff x="438990" y="2897639"/>
            <a:chExt cx="6696075" cy="1844675"/>
          </a:xfrm>
        </p:grpSpPr>
        <p:sp>
          <p:nvSpPr>
            <p:cNvPr id="62" name="object 62"/>
            <p:cNvSpPr/>
            <p:nvPr/>
          </p:nvSpPr>
          <p:spPr>
            <a:xfrm>
              <a:off x="448515" y="2907169"/>
              <a:ext cx="6677025" cy="1825625"/>
            </a:xfrm>
            <a:custGeom>
              <a:avLst/>
              <a:gdLst/>
              <a:ahLst/>
              <a:cxnLst/>
              <a:rect l="l" t="t" r="r" b="b"/>
              <a:pathLst>
                <a:path w="6677025" h="1825625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3"/>
                  </a:lnTo>
                  <a:lnTo>
                    <a:pt x="80904" y="47450"/>
                  </a:lnTo>
                  <a:lnTo>
                    <a:pt x="47454" y="80899"/>
                  </a:lnTo>
                  <a:lnTo>
                    <a:pt x="21955" y="121005"/>
                  </a:lnTo>
                  <a:lnTo>
                    <a:pt x="5704" y="166471"/>
                  </a:lnTo>
                  <a:lnTo>
                    <a:pt x="0" y="216001"/>
                  </a:lnTo>
                  <a:lnTo>
                    <a:pt x="0" y="1609331"/>
                  </a:lnTo>
                  <a:lnTo>
                    <a:pt x="5704" y="1658857"/>
                  </a:lnTo>
                  <a:lnTo>
                    <a:pt x="21955" y="1704321"/>
                  </a:lnTo>
                  <a:lnTo>
                    <a:pt x="47454" y="1744427"/>
                  </a:lnTo>
                  <a:lnTo>
                    <a:pt x="80904" y="1777878"/>
                  </a:lnTo>
                  <a:lnTo>
                    <a:pt x="121011" y="1803377"/>
                  </a:lnTo>
                  <a:lnTo>
                    <a:pt x="166475" y="1819627"/>
                  </a:lnTo>
                  <a:lnTo>
                    <a:pt x="216001" y="1825332"/>
                  </a:lnTo>
                  <a:lnTo>
                    <a:pt x="6460947" y="1825332"/>
                  </a:lnTo>
                  <a:lnTo>
                    <a:pt x="6510477" y="1819627"/>
                  </a:lnTo>
                  <a:lnTo>
                    <a:pt x="6555943" y="1803377"/>
                  </a:lnTo>
                  <a:lnTo>
                    <a:pt x="6596049" y="1777878"/>
                  </a:lnTo>
                  <a:lnTo>
                    <a:pt x="6629498" y="1744427"/>
                  </a:lnTo>
                  <a:lnTo>
                    <a:pt x="6654995" y="1704321"/>
                  </a:lnTo>
                  <a:lnTo>
                    <a:pt x="6671244" y="1658857"/>
                  </a:lnTo>
                  <a:lnTo>
                    <a:pt x="6676948" y="1609331"/>
                  </a:lnTo>
                  <a:lnTo>
                    <a:pt x="6676948" y="216001"/>
                  </a:lnTo>
                  <a:lnTo>
                    <a:pt x="6671244" y="166471"/>
                  </a:lnTo>
                  <a:lnTo>
                    <a:pt x="6654995" y="121005"/>
                  </a:lnTo>
                  <a:lnTo>
                    <a:pt x="6629498" y="80899"/>
                  </a:lnTo>
                  <a:lnTo>
                    <a:pt x="6596049" y="47450"/>
                  </a:lnTo>
                  <a:lnTo>
                    <a:pt x="6555943" y="21953"/>
                  </a:lnTo>
                  <a:lnTo>
                    <a:pt x="6510477" y="5704"/>
                  </a:lnTo>
                  <a:lnTo>
                    <a:pt x="6460947" y="0"/>
                  </a:lnTo>
                  <a:lnTo>
                    <a:pt x="21600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438993" y="2897639"/>
              <a:ext cx="6696075" cy="494665"/>
            </a:xfrm>
            <a:custGeom>
              <a:avLst/>
              <a:gdLst/>
              <a:ahLst/>
              <a:cxnLst/>
              <a:rect l="l" t="t" r="r" b="b"/>
              <a:pathLst>
                <a:path w="6696075" h="494664">
                  <a:moveTo>
                    <a:pt x="6470472" y="0"/>
                  </a:moveTo>
                  <a:lnTo>
                    <a:pt x="225526" y="0"/>
                  </a:lnTo>
                  <a:lnTo>
                    <a:pt x="176000" y="5704"/>
                  </a:lnTo>
                  <a:lnTo>
                    <a:pt x="130536" y="21955"/>
                  </a:lnTo>
                  <a:lnTo>
                    <a:pt x="90429" y="47454"/>
                  </a:lnTo>
                  <a:lnTo>
                    <a:pt x="56979" y="80904"/>
                  </a:lnTo>
                  <a:lnTo>
                    <a:pt x="31480" y="121011"/>
                  </a:lnTo>
                  <a:lnTo>
                    <a:pt x="15229" y="166475"/>
                  </a:lnTo>
                  <a:lnTo>
                    <a:pt x="9525" y="216001"/>
                  </a:lnTo>
                  <a:lnTo>
                    <a:pt x="0" y="494474"/>
                  </a:lnTo>
                  <a:lnTo>
                    <a:pt x="6695998" y="494474"/>
                  </a:lnTo>
                  <a:lnTo>
                    <a:pt x="6686473" y="216001"/>
                  </a:lnTo>
                  <a:lnTo>
                    <a:pt x="6680768" y="166475"/>
                  </a:lnTo>
                  <a:lnTo>
                    <a:pt x="6664518" y="121011"/>
                  </a:lnTo>
                  <a:lnTo>
                    <a:pt x="6639019" y="80904"/>
                  </a:lnTo>
                  <a:lnTo>
                    <a:pt x="6605568" y="47454"/>
                  </a:lnTo>
                  <a:lnTo>
                    <a:pt x="6565462" y="21955"/>
                  </a:lnTo>
                  <a:lnTo>
                    <a:pt x="6519998" y="5704"/>
                  </a:lnTo>
                  <a:lnTo>
                    <a:pt x="6470472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4" name="object 6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18995" y="3557168"/>
              <a:ext cx="243509" cy="243522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18995" y="4278674"/>
              <a:ext cx="243509" cy="243522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736595" y="3557168"/>
              <a:ext cx="243509" cy="243522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736595" y="4278674"/>
              <a:ext cx="243509" cy="243522"/>
            </a:xfrm>
            <a:prstGeom prst="rect">
              <a:avLst/>
            </a:prstGeom>
          </p:spPr>
        </p:pic>
      </p:grpSp>
      <p:sp>
        <p:nvSpPr>
          <p:cNvPr id="68" name="object 68"/>
          <p:cNvSpPr txBox="1"/>
          <p:nvPr/>
        </p:nvSpPr>
        <p:spPr>
          <a:xfrm>
            <a:off x="625791" y="3018513"/>
            <a:ext cx="465074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2">
              <a:spcBef>
                <a:spcPts val="100"/>
              </a:spcBef>
            </a:pPr>
            <a:r>
              <a:rPr sz="1200" b="1" spc="-225" dirty="0">
                <a:solidFill>
                  <a:srgbClr val="002F2F"/>
                </a:solidFill>
                <a:latin typeface="Arial"/>
                <a:cs typeface="Arial"/>
              </a:rPr>
              <a:t>11.</a:t>
            </a:r>
            <a:r>
              <a:rPr sz="1200" b="1" spc="5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How</a:t>
            </a:r>
            <a:r>
              <a:rPr sz="1200" b="1" spc="5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002F2F"/>
                </a:solidFill>
                <a:latin typeface="Arial"/>
                <a:cs typeface="Arial"/>
              </a:rPr>
              <a:t>does</a:t>
            </a:r>
            <a:r>
              <a:rPr sz="1200" b="1" spc="-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-60" dirty="0">
                <a:solidFill>
                  <a:srgbClr val="002F2F"/>
                </a:solidFill>
                <a:latin typeface="Arial"/>
                <a:cs typeface="Arial"/>
              </a:rPr>
              <a:t>T·PARK</a:t>
            </a:r>
            <a:r>
              <a:rPr sz="1200" b="1" spc="1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generate</a:t>
            </a:r>
            <a:r>
              <a:rPr sz="1200" b="1" spc="5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electricity</a:t>
            </a:r>
            <a:r>
              <a:rPr sz="1200" b="1" spc="2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through</a:t>
            </a:r>
            <a:r>
              <a:rPr sz="1200" b="1" spc="5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002F2F"/>
                </a:solidFill>
                <a:latin typeface="Arial"/>
                <a:cs typeface="Arial"/>
              </a:rPr>
              <a:t>incineration?</a:t>
            </a:r>
            <a:endParaRPr sz="1200" b="1">
              <a:latin typeface="Arial"/>
              <a:cs typeface="Arial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917357" y="3483764"/>
            <a:ext cx="2419350" cy="379591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2" marR="5080">
              <a:lnSpc>
                <a:spcPts val="1300"/>
              </a:lnSpc>
              <a:spcBef>
                <a:spcPts val="360"/>
              </a:spcBef>
            </a:pPr>
            <a:r>
              <a:rPr sz="1200" b="1" spc="-45" dirty="0">
                <a:solidFill>
                  <a:srgbClr val="104B95"/>
                </a:solidFill>
                <a:latin typeface="Arial"/>
                <a:cs typeface="Arial"/>
              </a:rPr>
              <a:t>Use</a:t>
            </a:r>
            <a:r>
              <a:rPr sz="1200" b="1" spc="-70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104B95"/>
                </a:solidFill>
                <a:latin typeface="Arial"/>
                <a:cs typeface="Arial"/>
              </a:rPr>
              <a:t>ashes</a:t>
            </a:r>
            <a:r>
              <a:rPr sz="1200" b="1" spc="-90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spc="70" dirty="0">
                <a:solidFill>
                  <a:srgbClr val="104B95"/>
                </a:solidFill>
                <a:latin typeface="Arial"/>
                <a:cs typeface="Arial"/>
              </a:rPr>
              <a:t>to</a:t>
            </a:r>
            <a:r>
              <a:rPr sz="1200" b="1" spc="-70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104B95"/>
                </a:solidFill>
                <a:latin typeface="Arial"/>
                <a:cs typeface="Arial"/>
              </a:rPr>
              <a:t>drive</a:t>
            </a:r>
            <a:r>
              <a:rPr sz="1200" b="1" spc="-90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spc="50" dirty="0">
                <a:solidFill>
                  <a:srgbClr val="104B95"/>
                </a:solidFill>
                <a:latin typeface="Arial"/>
                <a:cs typeface="Arial"/>
              </a:rPr>
              <a:t>the</a:t>
            </a:r>
            <a:r>
              <a:rPr sz="1200" b="1" spc="-70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104B95"/>
                </a:solidFill>
                <a:latin typeface="Arial"/>
                <a:cs typeface="Arial"/>
              </a:rPr>
              <a:t>generator </a:t>
            </a:r>
            <a:r>
              <a:rPr sz="1200" b="1" dirty="0">
                <a:solidFill>
                  <a:srgbClr val="104B95"/>
                </a:solidFill>
                <a:latin typeface="Arial"/>
                <a:cs typeface="Arial"/>
              </a:rPr>
              <a:t>through</a:t>
            </a:r>
            <a:r>
              <a:rPr sz="1200" b="1" spc="160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104B95"/>
                </a:solidFill>
                <a:latin typeface="Arial"/>
                <a:cs typeface="Arial"/>
              </a:rPr>
              <a:t>gears</a:t>
            </a:r>
            <a:endParaRPr sz="1200" b="1" dirty="0">
              <a:latin typeface="Arial"/>
              <a:cs typeface="Arial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917357" y="4305260"/>
            <a:ext cx="233553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2">
              <a:spcBef>
                <a:spcPts val="100"/>
              </a:spcBef>
            </a:pPr>
            <a:r>
              <a:rPr sz="1200" b="1" spc="-45" dirty="0">
                <a:solidFill>
                  <a:srgbClr val="104B95"/>
                </a:solidFill>
                <a:latin typeface="Arial"/>
                <a:cs typeface="Arial"/>
              </a:rPr>
              <a:t>Use</a:t>
            </a:r>
            <a:r>
              <a:rPr sz="1200" b="1" spc="-15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04B95"/>
                </a:solidFill>
                <a:latin typeface="Arial"/>
                <a:cs typeface="Arial"/>
              </a:rPr>
              <a:t>coal</a:t>
            </a:r>
            <a:r>
              <a:rPr sz="1200" b="1" spc="-40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spc="70" dirty="0">
                <a:solidFill>
                  <a:srgbClr val="104B95"/>
                </a:solidFill>
                <a:latin typeface="Arial"/>
                <a:cs typeface="Arial"/>
              </a:rPr>
              <a:t>to</a:t>
            </a:r>
            <a:r>
              <a:rPr sz="1200" b="1" spc="-15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04B95"/>
                </a:solidFill>
                <a:latin typeface="Arial"/>
                <a:cs typeface="Arial"/>
              </a:rPr>
              <a:t>generate</a:t>
            </a:r>
            <a:r>
              <a:rPr sz="1200" b="1" spc="-15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104B95"/>
                </a:solidFill>
                <a:latin typeface="Arial"/>
                <a:cs typeface="Arial"/>
              </a:rPr>
              <a:t>electricity</a:t>
            </a:r>
            <a:endParaRPr sz="1200" b="1" dirty="0">
              <a:latin typeface="Arial"/>
              <a:cs typeface="Arial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4056941" y="3442670"/>
            <a:ext cx="3004053" cy="4864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2" marR="5080">
              <a:lnSpc>
                <a:spcPct val="108300"/>
              </a:lnSpc>
              <a:spcBef>
                <a:spcPts val="100"/>
              </a:spcBef>
            </a:pPr>
            <a:r>
              <a:rPr sz="950" b="1" dirty="0">
                <a:solidFill>
                  <a:srgbClr val="104B95"/>
                </a:solidFill>
                <a:latin typeface="Arial"/>
                <a:cs typeface="Arial"/>
              </a:rPr>
              <a:t>Heat</a:t>
            </a:r>
            <a:r>
              <a:rPr sz="950" b="1" spc="40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950" b="1" dirty="0">
                <a:solidFill>
                  <a:srgbClr val="104B95"/>
                </a:solidFill>
                <a:latin typeface="Arial"/>
                <a:cs typeface="Arial"/>
              </a:rPr>
              <a:t>energy</a:t>
            </a:r>
            <a:r>
              <a:rPr sz="950" b="1" spc="40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950" b="1" dirty="0">
                <a:solidFill>
                  <a:srgbClr val="104B95"/>
                </a:solidFill>
                <a:latin typeface="Arial"/>
                <a:cs typeface="Arial"/>
              </a:rPr>
              <a:t>generated</a:t>
            </a:r>
            <a:r>
              <a:rPr sz="950" b="1" spc="45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950" b="1" dirty="0">
                <a:solidFill>
                  <a:srgbClr val="104B95"/>
                </a:solidFill>
                <a:latin typeface="Arial"/>
                <a:cs typeface="Arial"/>
              </a:rPr>
              <a:t>by</a:t>
            </a:r>
            <a:r>
              <a:rPr sz="950" b="1" spc="15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950" b="1" dirty="0">
                <a:solidFill>
                  <a:srgbClr val="104B95"/>
                </a:solidFill>
                <a:latin typeface="Arial"/>
                <a:cs typeface="Arial"/>
              </a:rPr>
              <a:t>the</a:t>
            </a:r>
            <a:r>
              <a:rPr sz="950" b="1" spc="45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950" b="1" dirty="0">
                <a:solidFill>
                  <a:srgbClr val="104B95"/>
                </a:solidFill>
                <a:latin typeface="Arial"/>
                <a:cs typeface="Arial"/>
              </a:rPr>
              <a:t>incineration</a:t>
            </a:r>
            <a:r>
              <a:rPr sz="950" b="1" spc="40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950" b="1" spc="-10" dirty="0">
                <a:solidFill>
                  <a:srgbClr val="104B95"/>
                </a:solidFill>
                <a:latin typeface="Arial"/>
                <a:cs typeface="Arial"/>
              </a:rPr>
              <a:t>process </a:t>
            </a:r>
            <a:r>
              <a:rPr sz="950" b="1" dirty="0">
                <a:solidFill>
                  <a:srgbClr val="104B95"/>
                </a:solidFill>
                <a:latin typeface="Arial"/>
                <a:cs typeface="Arial"/>
              </a:rPr>
              <a:t>boils</a:t>
            </a:r>
            <a:r>
              <a:rPr sz="950" b="1" spc="15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950" b="1" dirty="0">
                <a:solidFill>
                  <a:srgbClr val="104B95"/>
                </a:solidFill>
                <a:latin typeface="Arial"/>
                <a:cs typeface="Arial"/>
              </a:rPr>
              <a:t>the</a:t>
            </a:r>
            <a:r>
              <a:rPr sz="950" b="1" spc="35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950" b="1" dirty="0">
                <a:solidFill>
                  <a:srgbClr val="104B95"/>
                </a:solidFill>
                <a:latin typeface="Arial"/>
                <a:cs typeface="Arial"/>
              </a:rPr>
              <a:t>water</a:t>
            </a:r>
            <a:r>
              <a:rPr sz="950" b="1" spc="-15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950" b="1" spc="60" dirty="0">
                <a:solidFill>
                  <a:srgbClr val="104B95"/>
                </a:solidFill>
                <a:latin typeface="Arial"/>
                <a:cs typeface="Arial"/>
              </a:rPr>
              <a:t>to</a:t>
            </a:r>
            <a:r>
              <a:rPr sz="950" b="1" spc="40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950" b="1" dirty="0">
                <a:solidFill>
                  <a:srgbClr val="104B95"/>
                </a:solidFill>
                <a:latin typeface="Arial"/>
                <a:cs typeface="Arial"/>
              </a:rPr>
              <a:t>produce</a:t>
            </a:r>
            <a:r>
              <a:rPr sz="950" b="1" spc="35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950" b="1" dirty="0">
                <a:solidFill>
                  <a:srgbClr val="104B95"/>
                </a:solidFill>
                <a:latin typeface="Arial"/>
                <a:cs typeface="Arial"/>
              </a:rPr>
              <a:t>steam,</a:t>
            </a:r>
            <a:r>
              <a:rPr sz="950" b="1" spc="40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950" b="1" dirty="0">
                <a:solidFill>
                  <a:srgbClr val="104B95"/>
                </a:solidFill>
                <a:latin typeface="Arial"/>
                <a:cs typeface="Arial"/>
              </a:rPr>
              <a:t>which</a:t>
            </a:r>
            <a:r>
              <a:rPr sz="950" b="1" spc="15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950" b="1" spc="-20" dirty="0">
                <a:solidFill>
                  <a:srgbClr val="104B95"/>
                </a:solidFill>
                <a:latin typeface="Arial"/>
                <a:cs typeface="Arial"/>
              </a:rPr>
              <a:t>then </a:t>
            </a:r>
            <a:r>
              <a:rPr sz="950" b="1" spc="-10" dirty="0">
                <a:solidFill>
                  <a:srgbClr val="104B95"/>
                </a:solidFill>
                <a:latin typeface="Arial"/>
                <a:cs typeface="Arial"/>
              </a:rPr>
              <a:t>passes</a:t>
            </a:r>
            <a:r>
              <a:rPr sz="950" b="1" spc="15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950" b="1" dirty="0">
                <a:solidFill>
                  <a:srgbClr val="104B95"/>
                </a:solidFill>
                <a:latin typeface="Arial"/>
                <a:cs typeface="Arial"/>
              </a:rPr>
              <a:t>through</a:t>
            </a:r>
            <a:r>
              <a:rPr sz="950" b="1" spc="45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950" b="1" dirty="0">
                <a:solidFill>
                  <a:srgbClr val="104B95"/>
                </a:solidFill>
                <a:latin typeface="Arial"/>
                <a:cs typeface="Arial"/>
              </a:rPr>
              <a:t>a</a:t>
            </a:r>
            <a:r>
              <a:rPr sz="950" b="1" spc="15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950" b="1" dirty="0">
                <a:solidFill>
                  <a:srgbClr val="104B95"/>
                </a:solidFill>
                <a:latin typeface="Arial"/>
                <a:cs typeface="Arial"/>
              </a:rPr>
              <a:t>turbine</a:t>
            </a:r>
            <a:r>
              <a:rPr sz="950" b="1" spc="20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950" b="1" spc="60" dirty="0">
                <a:solidFill>
                  <a:srgbClr val="104B95"/>
                </a:solidFill>
                <a:latin typeface="Arial"/>
                <a:cs typeface="Arial"/>
              </a:rPr>
              <a:t>to</a:t>
            </a:r>
            <a:r>
              <a:rPr sz="950" b="1" spc="45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950" b="1" dirty="0">
                <a:solidFill>
                  <a:srgbClr val="104B95"/>
                </a:solidFill>
                <a:latin typeface="Arial"/>
                <a:cs typeface="Arial"/>
              </a:rPr>
              <a:t>generate</a:t>
            </a:r>
            <a:r>
              <a:rPr sz="950" b="1" spc="40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950" b="1" spc="-10" dirty="0">
                <a:solidFill>
                  <a:srgbClr val="104B95"/>
                </a:solidFill>
                <a:latin typeface="Arial"/>
                <a:cs typeface="Arial"/>
              </a:rPr>
              <a:t>electricity</a:t>
            </a:r>
            <a:endParaRPr sz="950" b="1" dirty="0">
              <a:latin typeface="Arial"/>
              <a:cs typeface="Arial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4056941" y="4175388"/>
            <a:ext cx="2926419" cy="49904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2" marR="5080">
              <a:lnSpc>
                <a:spcPct val="108300"/>
              </a:lnSpc>
              <a:spcBef>
                <a:spcPts val="100"/>
              </a:spcBef>
            </a:pPr>
            <a:r>
              <a:rPr sz="950" b="1" spc="-30" dirty="0">
                <a:solidFill>
                  <a:srgbClr val="104B95"/>
                </a:solidFill>
                <a:latin typeface="Arial"/>
                <a:cs typeface="Arial"/>
              </a:rPr>
              <a:t>Use</a:t>
            </a:r>
            <a:r>
              <a:rPr sz="950" b="1" spc="55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950" b="1" dirty="0">
                <a:solidFill>
                  <a:srgbClr val="104B95"/>
                </a:solidFill>
                <a:latin typeface="Arial"/>
                <a:cs typeface="Arial"/>
              </a:rPr>
              <a:t>steam</a:t>
            </a:r>
            <a:r>
              <a:rPr sz="950" b="1" spc="55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950" b="1" dirty="0">
                <a:solidFill>
                  <a:srgbClr val="104B95"/>
                </a:solidFill>
                <a:latin typeface="Arial"/>
                <a:cs typeface="Arial"/>
              </a:rPr>
              <a:t>generated</a:t>
            </a:r>
            <a:r>
              <a:rPr sz="950" b="1" spc="55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950" b="1" dirty="0">
                <a:solidFill>
                  <a:srgbClr val="104B95"/>
                </a:solidFill>
                <a:latin typeface="Arial"/>
                <a:cs typeface="Arial"/>
              </a:rPr>
              <a:t>during</a:t>
            </a:r>
            <a:r>
              <a:rPr sz="950" b="1" spc="30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950" b="1" dirty="0">
                <a:solidFill>
                  <a:srgbClr val="104B95"/>
                </a:solidFill>
                <a:latin typeface="Arial"/>
                <a:cs typeface="Arial"/>
              </a:rPr>
              <a:t>the</a:t>
            </a:r>
            <a:r>
              <a:rPr sz="950" b="1" spc="55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950" b="1" spc="-10" dirty="0">
                <a:solidFill>
                  <a:srgbClr val="104B95"/>
                </a:solidFill>
                <a:latin typeface="Arial"/>
                <a:cs typeface="Arial"/>
              </a:rPr>
              <a:t>incineration process </a:t>
            </a:r>
            <a:r>
              <a:rPr sz="950" b="1" spc="60" dirty="0">
                <a:solidFill>
                  <a:srgbClr val="104B95"/>
                </a:solidFill>
                <a:latin typeface="Arial"/>
                <a:cs typeface="Arial"/>
              </a:rPr>
              <a:t>to</a:t>
            </a:r>
            <a:r>
              <a:rPr sz="950" b="1" spc="10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950" b="1" dirty="0">
                <a:solidFill>
                  <a:srgbClr val="104B95"/>
                </a:solidFill>
                <a:latin typeface="Arial"/>
                <a:cs typeface="Arial"/>
              </a:rPr>
              <a:t>drive</a:t>
            </a:r>
            <a:r>
              <a:rPr sz="950" b="1" spc="10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950" b="1" dirty="0">
                <a:solidFill>
                  <a:srgbClr val="104B95"/>
                </a:solidFill>
                <a:latin typeface="Arial"/>
                <a:cs typeface="Arial"/>
              </a:rPr>
              <a:t>gears</a:t>
            </a:r>
            <a:r>
              <a:rPr sz="950" b="1" spc="15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950" b="1" dirty="0">
                <a:solidFill>
                  <a:srgbClr val="104B95"/>
                </a:solidFill>
                <a:latin typeface="Arial"/>
                <a:cs typeface="Arial"/>
              </a:rPr>
              <a:t>for</a:t>
            </a:r>
            <a:r>
              <a:rPr sz="950" b="1" spc="-40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950" b="1" dirty="0">
                <a:solidFill>
                  <a:srgbClr val="104B95"/>
                </a:solidFill>
                <a:latin typeface="Arial"/>
                <a:cs typeface="Arial"/>
              </a:rPr>
              <a:t>transporting</a:t>
            </a:r>
            <a:r>
              <a:rPr sz="950" b="1" spc="15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950" b="1" dirty="0">
                <a:solidFill>
                  <a:srgbClr val="104B95"/>
                </a:solidFill>
                <a:latin typeface="Arial"/>
                <a:cs typeface="Arial"/>
              </a:rPr>
              <a:t>coal</a:t>
            </a:r>
            <a:r>
              <a:rPr sz="950" b="1" spc="-10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950" b="1" spc="60" dirty="0">
                <a:solidFill>
                  <a:srgbClr val="104B95"/>
                </a:solidFill>
                <a:latin typeface="Arial"/>
                <a:cs typeface="Arial"/>
              </a:rPr>
              <a:t>to</a:t>
            </a:r>
            <a:r>
              <a:rPr sz="950" b="1" spc="-10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950" b="1" spc="-25" dirty="0">
                <a:solidFill>
                  <a:srgbClr val="104B95"/>
                </a:solidFill>
                <a:latin typeface="Arial"/>
                <a:cs typeface="Arial"/>
              </a:rPr>
              <a:t>the </a:t>
            </a:r>
            <a:r>
              <a:rPr sz="950" b="1" spc="-10" dirty="0">
                <a:solidFill>
                  <a:srgbClr val="104B95"/>
                </a:solidFill>
                <a:latin typeface="Arial"/>
                <a:cs typeface="Arial"/>
              </a:rPr>
              <a:t>generator</a:t>
            </a:r>
            <a:endParaRPr sz="950" b="1" dirty="0">
              <a:latin typeface="Arial"/>
              <a:cs typeface="Arial"/>
            </a:endParaRPr>
          </a:p>
        </p:txBody>
      </p:sp>
      <p:grpSp>
        <p:nvGrpSpPr>
          <p:cNvPr id="73" name="object 73"/>
          <p:cNvGrpSpPr/>
          <p:nvPr/>
        </p:nvGrpSpPr>
        <p:grpSpPr>
          <a:xfrm>
            <a:off x="438992" y="4925738"/>
            <a:ext cx="6696075" cy="1583690"/>
            <a:chOff x="438990" y="4925738"/>
            <a:chExt cx="6696075" cy="1583690"/>
          </a:xfrm>
        </p:grpSpPr>
        <p:sp>
          <p:nvSpPr>
            <p:cNvPr id="74" name="object 74"/>
            <p:cNvSpPr/>
            <p:nvPr/>
          </p:nvSpPr>
          <p:spPr>
            <a:xfrm>
              <a:off x="448515" y="4935269"/>
              <a:ext cx="6677025" cy="1564640"/>
            </a:xfrm>
            <a:custGeom>
              <a:avLst/>
              <a:gdLst/>
              <a:ahLst/>
              <a:cxnLst/>
              <a:rect l="l" t="t" r="r" b="b"/>
              <a:pathLst>
                <a:path w="6677025" h="1564639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3"/>
                  </a:lnTo>
                  <a:lnTo>
                    <a:pt x="80904" y="47450"/>
                  </a:lnTo>
                  <a:lnTo>
                    <a:pt x="47454" y="80899"/>
                  </a:lnTo>
                  <a:lnTo>
                    <a:pt x="21955" y="121005"/>
                  </a:lnTo>
                  <a:lnTo>
                    <a:pt x="5704" y="166471"/>
                  </a:lnTo>
                  <a:lnTo>
                    <a:pt x="0" y="216001"/>
                  </a:lnTo>
                  <a:lnTo>
                    <a:pt x="0" y="1348320"/>
                  </a:lnTo>
                  <a:lnTo>
                    <a:pt x="5704" y="1397847"/>
                  </a:lnTo>
                  <a:lnTo>
                    <a:pt x="21955" y="1443311"/>
                  </a:lnTo>
                  <a:lnTo>
                    <a:pt x="47454" y="1483417"/>
                  </a:lnTo>
                  <a:lnTo>
                    <a:pt x="80904" y="1516868"/>
                  </a:lnTo>
                  <a:lnTo>
                    <a:pt x="121011" y="1542367"/>
                  </a:lnTo>
                  <a:lnTo>
                    <a:pt x="166475" y="1558617"/>
                  </a:lnTo>
                  <a:lnTo>
                    <a:pt x="216001" y="1564322"/>
                  </a:lnTo>
                  <a:lnTo>
                    <a:pt x="6460947" y="1564322"/>
                  </a:lnTo>
                  <a:lnTo>
                    <a:pt x="6510477" y="1558617"/>
                  </a:lnTo>
                  <a:lnTo>
                    <a:pt x="6555943" y="1542367"/>
                  </a:lnTo>
                  <a:lnTo>
                    <a:pt x="6596049" y="1516868"/>
                  </a:lnTo>
                  <a:lnTo>
                    <a:pt x="6629498" y="1483417"/>
                  </a:lnTo>
                  <a:lnTo>
                    <a:pt x="6654995" y="1443311"/>
                  </a:lnTo>
                  <a:lnTo>
                    <a:pt x="6671244" y="1397847"/>
                  </a:lnTo>
                  <a:lnTo>
                    <a:pt x="6676948" y="1348320"/>
                  </a:lnTo>
                  <a:lnTo>
                    <a:pt x="6676948" y="216001"/>
                  </a:lnTo>
                  <a:lnTo>
                    <a:pt x="6671244" y="166471"/>
                  </a:lnTo>
                  <a:lnTo>
                    <a:pt x="6654995" y="121005"/>
                  </a:lnTo>
                  <a:lnTo>
                    <a:pt x="6629498" y="80899"/>
                  </a:lnTo>
                  <a:lnTo>
                    <a:pt x="6596049" y="47450"/>
                  </a:lnTo>
                  <a:lnTo>
                    <a:pt x="6555943" y="21953"/>
                  </a:lnTo>
                  <a:lnTo>
                    <a:pt x="6510477" y="5704"/>
                  </a:lnTo>
                  <a:lnTo>
                    <a:pt x="6460947" y="0"/>
                  </a:lnTo>
                  <a:lnTo>
                    <a:pt x="21600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438993" y="4925738"/>
              <a:ext cx="6696075" cy="494665"/>
            </a:xfrm>
            <a:custGeom>
              <a:avLst/>
              <a:gdLst/>
              <a:ahLst/>
              <a:cxnLst/>
              <a:rect l="l" t="t" r="r" b="b"/>
              <a:pathLst>
                <a:path w="6696075" h="494664">
                  <a:moveTo>
                    <a:pt x="6470472" y="0"/>
                  </a:moveTo>
                  <a:lnTo>
                    <a:pt x="225526" y="0"/>
                  </a:lnTo>
                  <a:lnTo>
                    <a:pt x="176000" y="5704"/>
                  </a:lnTo>
                  <a:lnTo>
                    <a:pt x="130536" y="21955"/>
                  </a:lnTo>
                  <a:lnTo>
                    <a:pt x="90429" y="47454"/>
                  </a:lnTo>
                  <a:lnTo>
                    <a:pt x="56979" y="80904"/>
                  </a:lnTo>
                  <a:lnTo>
                    <a:pt x="31480" y="121011"/>
                  </a:lnTo>
                  <a:lnTo>
                    <a:pt x="15229" y="166475"/>
                  </a:lnTo>
                  <a:lnTo>
                    <a:pt x="9525" y="216001"/>
                  </a:lnTo>
                  <a:lnTo>
                    <a:pt x="0" y="494474"/>
                  </a:lnTo>
                  <a:lnTo>
                    <a:pt x="6695998" y="494474"/>
                  </a:lnTo>
                  <a:lnTo>
                    <a:pt x="6686473" y="216001"/>
                  </a:lnTo>
                  <a:lnTo>
                    <a:pt x="6680768" y="166475"/>
                  </a:lnTo>
                  <a:lnTo>
                    <a:pt x="6664518" y="121011"/>
                  </a:lnTo>
                  <a:lnTo>
                    <a:pt x="6639019" y="80904"/>
                  </a:lnTo>
                  <a:lnTo>
                    <a:pt x="6605568" y="47454"/>
                  </a:lnTo>
                  <a:lnTo>
                    <a:pt x="6565462" y="21955"/>
                  </a:lnTo>
                  <a:lnTo>
                    <a:pt x="6519998" y="5704"/>
                  </a:lnTo>
                  <a:lnTo>
                    <a:pt x="6470472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6" name="object 7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18995" y="5585273"/>
              <a:ext cx="243509" cy="243522"/>
            </a:xfrm>
            <a:prstGeom prst="rect">
              <a:avLst/>
            </a:prstGeom>
          </p:spPr>
        </p:pic>
        <p:pic>
          <p:nvPicPr>
            <p:cNvPr id="77" name="object 7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18995" y="6018772"/>
              <a:ext cx="243509" cy="243522"/>
            </a:xfrm>
            <a:prstGeom prst="rect">
              <a:avLst/>
            </a:prstGeom>
          </p:spPr>
        </p:pic>
        <p:pic>
          <p:nvPicPr>
            <p:cNvPr id="78" name="object 7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736595" y="5585273"/>
              <a:ext cx="243509" cy="243522"/>
            </a:xfrm>
            <a:prstGeom prst="rect">
              <a:avLst/>
            </a:prstGeom>
          </p:spPr>
        </p:pic>
        <p:pic>
          <p:nvPicPr>
            <p:cNvPr id="79" name="object 7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736595" y="6018772"/>
              <a:ext cx="243509" cy="243522"/>
            </a:xfrm>
            <a:prstGeom prst="rect">
              <a:avLst/>
            </a:prstGeom>
          </p:spPr>
        </p:pic>
      </p:grpSp>
      <p:sp>
        <p:nvSpPr>
          <p:cNvPr id="80" name="object 80"/>
          <p:cNvSpPr txBox="1"/>
          <p:nvPr/>
        </p:nvSpPr>
        <p:spPr>
          <a:xfrm>
            <a:off x="606291" y="4978280"/>
            <a:ext cx="6324600" cy="379591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241340" marR="5080" indent="-229273">
              <a:lnSpc>
                <a:spcPts val="1300"/>
              </a:lnSpc>
              <a:spcBef>
                <a:spcPts val="360"/>
              </a:spcBef>
            </a:pPr>
            <a:r>
              <a:rPr sz="1200" b="1" spc="-120" dirty="0">
                <a:solidFill>
                  <a:srgbClr val="002F2F"/>
                </a:solidFill>
                <a:latin typeface="Arial"/>
                <a:cs typeface="Arial"/>
              </a:rPr>
              <a:t>12.</a:t>
            </a:r>
            <a:r>
              <a:rPr sz="1200" b="1" spc="7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75" dirty="0">
                <a:solidFill>
                  <a:srgbClr val="002F2F"/>
                </a:solidFill>
                <a:latin typeface="Arial"/>
                <a:cs typeface="Arial"/>
              </a:rPr>
              <a:t>What</a:t>
            </a:r>
            <a:r>
              <a:rPr sz="1200" b="1" spc="1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kind</a:t>
            </a:r>
            <a:r>
              <a:rPr sz="1200" b="1" spc="1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of</a:t>
            </a:r>
            <a:r>
              <a:rPr sz="1200" b="1" spc="-2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incineration</a:t>
            </a:r>
            <a:r>
              <a:rPr sz="1200" b="1" spc="-1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technology</a:t>
            </a:r>
            <a:r>
              <a:rPr sz="1200" b="1" spc="1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-25" dirty="0">
                <a:solidFill>
                  <a:srgbClr val="002F2F"/>
                </a:solidFill>
                <a:latin typeface="Arial"/>
                <a:cs typeface="Arial"/>
              </a:rPr>
              <a:t>is</a:t>
            </a:r>
            <a:r>
              <a:rPr sz="1200" b="1" spc="1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002F2F"/>
                </a:solidFill>
                <a:latin typeface="Arial"/>
                <a:cs typeface="Arial"/>
              </a:rPr>
              <a:t>used</a:t>
            </a:r>
            <a:r>
              <a:rPr sz="1200" b="1" spc="1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in</a:t>
            </a:r>
            <a:r>
              <a:rPr sz="1200" b="1" spc="-3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-60" dirty="0">
                <a:solidFill>
                  <a:srgbClr val="002F2F"/>
                </a:solidFill>
                <a:latin typeface="Arial"/>
                <a:cs typeface="Arial"/>
              </a:rPr>
              <a:t>T·PARK</a:t>
            </a:r>
            <a:r>
              <a:rPr sz="1200" b="1" spc="-2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and</a:t>
            </a:r>
            <a:r>
              <a:rPr sz="1200" b="1" spc="2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75" dirty="0">
                <a:solidFill>
                  <a:srgbClr val="002F2F"/>
                </a:solidFill>
                <a:latin typeface="Arial"/>
                <a:cs typeface="Arial"/>
              </a:rPr>
              <a:t>what</a:t>
            </a:r>
            <a:r>
              <a:rPr sz="1200" b="1" spc="-1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temperature</a:t>
            </a:r>
            <a:r>
              <a:rPr sz="1200" b="1" spc="1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002F2F"/>
                </a:solidFill>
                <a:latin typeface="Arial"/>
                <a:cs typeface="Arial"/>
              </a:rPr>
              <a:t>will </a:t>
            </a:r>
            <a:r>
              <a:rPr sz="1200" b="1" spc="75" dirty="0">
                <a:solidFill>
                  <a:srgbClr val="002F2F"/>
                </a:solidFill>
                <a:latin typeface="Arial"/>
                <a:cs typeface="Arial"/>
              </a:rPr>
              <a:t>it</a:t>
            </a:r>
            <a:r>
              <a:rPr sz="1200" b="1" spc="-2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reach</a:t>
            </a:r>
            <a:r>
              <a:rPr sz="1200" b="1" spc="-2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10" dirty="0">
                <a:solidFill>
                  <a:srgbClr val="002F2F"/>
                </a:solidFill>
                <a:latin typeface="Arial"/>
                <a:cs typeface="Arial"/>
              </a:rPr>
              <a:t>within</a:t>
            </a:r>
            <a:r>
              <a:rPr sz="1200" b="1" spc="-2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10" dirty="0">
                <a:solidFill>
                  <a:srgbClr val="002F2F"/>
                </a:solidFill>
                <a:latin typeface="Arial"/>
                <a:cs typeface="Arial"/>
              </a:rPr>
              <a:t>a</a:t>
            </a:r>
            <a:r>
              <a:rPr sz="1200" b="1" spc="-2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10" dirty="0">
                <a:solidFill>
                  <a:srgbClr val="002F2F"/>
                </a:solidFill>
                <a:latin typeface="Arial"/>
                <a:cs typeface="Arial"/>
              </a:rPr>
              <a:t>short</a:t>
            </a:r>
            <a:r>
              <a:rPr sz="1200" b="1" spc="-2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10" dirty="0">
                <a:solidFill>
                  <a:srgbClr val="002F2F"/>
                </a:solidFill>
                <a:latin typeface="Arial"/>
                <a:cs typeface="Arial"/>
              </a:rPr>
              <a:t>period</a:t>
            </a:r>
            <a:r>
              <a:rPr sz="1200" b="1" spc="-2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10" dirty="0">
                <a:solidFill>
                  <a:srgbClr val="002F2F"/>
                </a:solidFill>
                <a:latin typeface="Arial"/>
                <a:cs typeface="Arial"/>
              </a:rPr>
              <a:t>of</a:t>
            </a:r>
            <a:r>
              <a:rPr sz="1200" b="1" spc="-7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002F2F"/>
                </a:solidFill>
                <a:latin typeface="Arial"/>
                <a:cs typeface="Arial"/>
              </a:rPr>
              <a:t>time?</a:t>
            </a:r>
            <a:endParaRPr sz="1200" b="1">
              <a:latin typeface="Arial"/>
              <a:cs typeface="Arial"/>
            </a:endParaRPr>
          </a:p>
        </p:txBody>
      </p:sp>
      <p:sp>
        <p:nvSpPr>
          <p:cNvPr id="81" name="object 81"/>
          <p:cNvSpPr txBox="1"/>
          <p:nvPr/>
        </p:nvSpPr>
        <p:spPr>
          <a:xfrm>
            <a:off x="924961" y="5583871"/>
            <a:ext cx="2495833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6">
              <a:spcBef>
                <a:spcPts val="100"/>
              </a:spcBef>
            </a:pPr>
            <a:r>
              <a:rPr sz="1200" b="1" dirty="0">
                <a:solidFill>
                  <a:srgbClr val="104B95"/>
                </a:solidFill>
                <a:latin typeface="Arial"/>
                <a:cs typeface="Arial"/>
              </a:rPr>
              <a:t>Waste</a:t>
            </a:r>
            <a:r>
              <a:rPr sz="1200" b="1" spc="35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04B95"/>
                </a:solidFill>
                <a:latin typeface="Arial"/>
                <a:cs typeface="Arial"/>
              </a:rPr>
              <a:t>incineration;</a:t>
            </a:r>
            <a:r>
              <a:rPr sz="1200" b="1" spc="40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04B95"/>
                </a:solidFill>
                <a:latin typeface="Arial"/>
                <a:cs typeface="Arial"/>
              </a:rPr>
              <a:t>above</a:t>
            </a:r>
            <a:r>
              <a:rPr sz="1200" b="1" spc="35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104B95"/>
                </a:solidFill>
                <a:latin typeface="Arial"/>
                <a:cs typeface="Arial"/>
              </a:rPr>
              <a:t>600</a:t>
            </a:r>
            <a:r>
              <a:rPr sz="1200" b="1" spc="-30" baseline="44444" dirty="0">
                <a:solidFill>
                  <a:srgbClr val="104B95"/>
                </a:solidFill>
                <a:latin typeface="Arial"/>
                <a:cs typeface="Arial"/>
              </a:rPr>
              <a:t>o</a:t>
            </a:r>
            <a:r>
              <a:rPr lang="en-US" sz="1200" b="1" spc="-30" baseline="44444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lang="en-US" sz="1200" b="1" spc="-20" dirty="0">
                <a:solidFill>
                  <a:srgbClr val="104B95"/>
                </a:solidFill>
                <a:latin typeface="Arial"/>
                <a:cs typeface="Arial"/>
              </a:rPr>
              <a:t>C</a:t>
            </a:r>
            <a:endParaRPr sz="1200" b="1" spc="-20" dirty="0">
              <a:solidFill>
                <a:srgbClr val="104B95"/>
              </a:solidFill>
              <a:latin typeface="Arial"/>
              <a:cs typeface="Arial"/>
            </a:endParaRPr>
          </a:p>
        </p:txBody>
      </p:sp>
      <p:sp>
        <p:nvSpPr>
          <p:cNvPr id="83" name="object 83"/>
          <p:cNvSpPr txBox="1"/>
          <p:nvPr/>
        </p:nvSpPr>
        <p:spPr>
          <a:xfrm>
            <a:off x="950011" y="5945317"/>
            <a:ext cx="2470785" cy="394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2">
              <a:spcBef>
                <a:spcPts val="100"/>
              </a:spcBef>
            </a:pPr>
            <a:r>
              <a:rPr sz="1200" b="1" dirty="0">
                <a:solidFill>
                  <a:srgbClr val="104B95"/>
                </a:solidFill>
                <a:latin typeface="Arial"/>
                <a:cs typeface="Arial"/>
              </a:rPr>
              <a:t>Fluidised</a:t>
            </a:r>
            <a:r>
              <a:rPr sz="1200" b="1" spc="30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04B95"/>
                </a:solidFill>
                <a:latin typeface="Arial"/>
                <a:cs typeface="Arial"/>
              </a:rPr>
              <a:t>bed</a:t>
            </a:r>
            <a:r>
              <a:rPr sz="1200" b="1" spc="30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04B95"/>
                </a:solidFill>
                <a:latin typeface="Arial"/>
                <a:cs typeface="Arial"/>
              </a:rPr>
              <a:t>incineration;</a:t>
            </a:r>
            <a:r>
              <a:rPr sz="1200" b="1" spc="35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104B95"/>
                </a:solidFill>
                <a:latin typeface="Arial"/>
                <a:cs typeface="Arial"/>
              </a:rPr>
              <a:t>above</a:t>
            </a:r>
            <a:endParaRPr lang="en-US" sz="1200" b="1" spc="-20" dirty="0">
              <a:solidFill>
                <a:srgbClr val="104B95"/>
              </a:solidFill>
              <a:latin typeface="Arial"/>
              <a:cs typeface="Arial"/>
            </a:endParaRPr>
          </a:p>
          <a:p>
            <a:pPr marL="12702">
              <a:spcBef>
                <a:spcPts val="100"/>
              </a:spcBef>
            </a:pPr>
            <a:r>
              <a:rPr lang="en-US" altLang="zh-HK" sz="1200" b="1" spc="-20" dirty="0">
                <a:solidFill>
                  <a:srgbClr val="104B95"/>
                </a:solidFill>
                <a:latin typeface="Arial"/>
                <a:cs typeface="Arial"/>
              </a:rPr>
              <a:t>600</a:t>
            </a:r>
            <a:r>
              <a:rPr lang="en-US" altLang="zh-HK" sz="1200" b="1" spc="-30" baseline="44444" dirty="0">
                <a:solidFill>
                  <a:srgbClr val="104B95"/>
                </a:solidFill>
                <a:latin typeface="Arial"/>
                <a:cs typeface="Arial"/>
              </a:rPr>
              <a:t>o </a:t>
            </a:r>
            <a:r>
              <a:rPr lang="en-US" altLang="zh-HK" sz="1200" b="1" spc="-20" dirty="0">
                <a:solidFill>
                  <a:srgbClr val="104B95"/>
                </a:solidFill>
                <a:latin typeface="Arial"/>
                <a:cs typeface="Arial"/>
              </a:rPr>
              <a:t>C</a:t>
            </a:r>
            <a:endParaRPr lang="en-US" sz="1200" b="1" dirty="0">
              <a:latin typeface="Arial"/>
              <a:cs typeface="Arial"/>
            </a:endParaRPr>
          </a:p>
        </p:txBody>
      </p:sp>
      <p:sp>
        <p:nvSpPr>
          <p:cNvPr id="91" name="object 91"/>
          <p:cNvSpPr txBox="1"/>
          <p:nvPr/>
        </p:nvSpPr>
        <p:spPr>
          <a:xfrm>
            <a:off x="4067106" y="5945319"/>
            <a:ext cx="2521585" cy="394980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38106" marR="30484">
              <a:lnSpc>
                <a:spcPts val="1400"/>
              </a:lnSpc>
              <a:spcBef>
                <a:spcPts val="280"/>
              </a:spcBef>
            </a:pPr>
            <a:r>
              <a:rPr sz="1200" b="1" dirty="0">
                <a:solidFill>
                  <a:srgbClr val="104B95"/>
                </a:solidFill>
                <a:latin typeface="Arial"/>
                <a:cs typeface="Arial"/>
              </a:rPr>
              <a:t>Fluidised</a:t>
            </a:r>
            <a:r>
              <a:rPr sz="1200" b="1" spc="30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04B95"/>
                </a:solidFill>
                <a:latin typeface="Arial"/>
                <a:cs typeface="Arial"/>
              </a:rPr>
              <a:t>bed</a:t>
            </a:r>
            <a:r>
              <a:rPr sz="1200" b="1" spc="30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04B95"/>
                </a:solidFill>
                <a:latin typeface="Arial"/>
                <a:cs typeface="Arial"/>
              </a:rPr>
              <a:t>incineration;</a:t>
            </a:r>
            <a:r>
              <a:rPr sz="1200" b="1" spc="35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104B95"/>
                </a:solidFill>
                <a:latin typeface="Arial"/>
                <a:cs typeface="Arial"/>
              </a:rPr>
              <a:t>above </a:t>
            </a:r>
            <a:r>
              <a:rPr lang="en-US" altLang="zh-HK" sz="1200" b="1" spc="-20" dirty="0">
                <a:solidFill>
                  <a:srgbClr val="104B95"/>
                </a:solidFill>
                <a:latin typeface="Arial"/>
                <a:cs typeface="Arial"/>
              </a:rPr>
              <a:t>850</a:t>
            </a:r>
            <a:r>
              <a:rPr lang="en-US" altLang="zh-HK" sz="1200" b="1" spc="-30" baseline="44444" dirty="0">
                <a:solidFill>
                  <a:srgbClr val="104B95"/>
                </a:solidFill>
                <a:latin typeface="Arial"/>
                <a:cs typeface="Arial"/>
              </a:rPr>
              <a:t>o </a:t>
            </a:r>
            <a:r>
              <a:rPr lang="en-US" altLang="zh-HK" sz="1200" b="1" spc="-20" dirty="0">
                <a:solidFill>
                  <a:srgbClr val="104B95"/>
                </a:solidFill>
                <a:latin typeface="Arial"/>
                <a:cs typeface="Arial"/>
              </a:rPr>
              <a:t>C</a:t>
            </a:r>
            <a:endParaRPr sz="1200" b="1" baseline="44444" dirty="0">
              <a:latin typeface="Arial"/>
              <a:cs typeface="Arial"/>
            </a:endParaRPr>
          </a:p>
        </p:txBody>
      </p:sp>
      <p:sp>
        <p:nvSpPr>
          <p:cNvPr id="93" name="object 93"/>
          <p:cNvSpPr txBox="1"/>
          <p:nvPr/>
        </p:nvSpPr>
        <p:spPr>
          <a:xfrm>
            <a:off x="593993" y="6773869"/>
            <a:ext cx="6161405" cy="574516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241340" marR="5080" indent="-229273" algn="just">
              <a:lnSpc>
                <a:spcPts val="1400"/>
              </a:lnSpc>
              <a:spcBef>
                <a:spcPts val="280"/>
              </a:spcBef>
            </a:pPr>
            <a:r>
              <a:rPr sz="1200" b="1" spc="-155" dirty="0">
                <a:solidFill>
                  <a:srgbClr val="002F2F"/>
                </a:solidFill>
                <a:latin typeface="Arial"/>
                <a:cs typeface="Arial"/>
              </a:rPr>
              <a:t>13.</a:t>
            </a:r>
            <a:r>
              <a:rPr sz="1200" b="1" spc="6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According</a:t>
            </a:r>
            <a:r>
              <a:rPr sz="1200" b="1" spc="-6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60" dirty="0">
                <a:solidFill>
                  <a:srgbClr val="002F2F"/>
                </a:solidFill>
                <a:latin typeface="Arial"/>
                <a:cs typeface="Arial"/>
              </a:rPr>
              <a:t>to</a:t>
            </a:r>
            <a:r>
              <a:rPr sz="1200" b="1" spc="-2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50" dirty="0">
                <a:solidFill>
                  <a:srgbClr val="002F2F"/>
                </a:solidFill>
                <a:latin typeface="Arial"/>
                <a:cs typeface="Arial"/>
              </a:rPr>
              <a:t>the</a:t>
            </a:r>
            <a:r>
              <a:rPr sz="1200" b="1" spc="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Monitoring</a:t>
            </a:r>
            <a:r>
              <a:rPr sz="1200" b="1" spc="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of</a:t>
            </a:r>
            <a:r>
              <a:rPr sz="1200" b="1" spc="-3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Solid</a:t>
            </a:r>
            <a:r>
              <a:rPr sz="1200" b="1" spc="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Waste</a:t>
            </a:r>
            <a:r>
              <a:rPr sz="1200" b="1" spc="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in</a:t>
            </a:r>
            <a:r>
              <a:rPr sz="1200" b="1" spc="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Hong</a:t>
            </a:r>
            <a:r>
              <a:rPr sz="1200" b="1" spc="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Kong</a:t>
            </a:r>
            <a:r>
              <a:rPr sz="1200" b="1" spc="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2022</a:t>
            </a:r>
            <a:r>
              <a:rPr sz="1200" b="1" spc="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published</a:t>
            </a:r>
            <a:r>
              <a:rPr sz="1200" b="1" spc="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by</a:t>
            </a:r>
            <a:r>
              <a:rPr sz="1200" b="1" spc="-2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25" dirty="0">
                <a:solidFill>
                  <a:srgbClr val="002F2F"/>
                </a:solidFill>
                <a:latin typeface="Arial"/>
                <a:cs typeface="Arial"/>
              </a:rPr>
              <a:t>the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Environmental</a:t>
            </a:r>
            <a:r>
              <a:rPr sz="1200" b="1" spc="7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Protection</a:t>
            </a:r>
            <a:r>
              <a:rPr sz="1200" b="1" spc="7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Department,</a:t>
            </a:r>
            <a:r>
              <a:rPr sz="1200" b="1" spc="75" dirty="0">
                <a:solidFill>
                  <a:srgbClr val="002F2F"/>
                </a:solidFill>
                <a:latin typeface="Arial"/>
                <a:cs typeface="Arial"/>
              </a:rPr>
              <a:t> what </a:t>
            </a:r>
            <a:r>
              <a:rPr sz="1200" b="1" spc="-60" dirty="0">
                <a:solidFill>
                  <a:srgbClr val="002F2F"/>
                </a:solidFill>
                <a:latin typeface="Arial"/>
                <a:cs typeface="Arial"/>
              </a:rPr>
              <a:t>is</a:t>
            </a:r>
            <a:r>
              <a:rPr sz="1200" b="1" spc="4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50" dirty="0">
                <a:solidFill>
                  <a:srgbClr val="002F2F"/>
                </a:solidFill>
                <a:latin typeface="Arial"/>
                <a:cs typeface="Arial"/>
              </a:rPr>
              <a:t>the</a:t>
            </a:r>
            <a:r>
              <a:rPr sz="1200" b="1" spc="7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percentage</a:t>
            </a:r>
            <a:r>
              <a:rPr sz="1200" b="1" spc="7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of</a:t>
            </a:r>
            <a:r>
              <a:rPr sz="1200" b="1" spc="3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special</a:t>
            </a:r>
            <a:r>
              <a:rPr sz="1200" b="1" spc="7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002F2F"/>
                </a:solidFill>
                <a:latin typeface="Arial"/>
                <a:cs typeface="Arial"/>
              </a:rPr>
              <a:t>waste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accounted</a:t>
            </a:r>
            <a:r>
              <a:rPr sz="1200" b="1" spc="-2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in</a:t>
            </a:r>
            <a:r>
              <a:rPr sz="1200" b="1" spc="-4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50" dirty="0">
                <a:solidFill>
                  <a:srgbClr val="002F2F"/>
                </a:solidFill>
                <a:latin typeface="Arial"/>
                <a:cs typeface="Arial"/>
              </a:rPr>
              <a:t>the</a:t>
            </a:r>
            <a:r>
              <a:rPr sz="1200" b="1" spc="-5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70" dirty="0">
                <a:solidFill>
                  <a:srgbClr val="002F2F"/>
                </a:solidFill>
                <a:latin typeface="Arial"/>
                <a:cs typeface="Arial"/>
              </a:rPr>
              <a:t>total</a:t>
            </a:r>
            <a:r>
              <a:rPr sz="1200" b="1" spc="-2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50" dirty="0">
                <a:solidFill>
                  <a:srgbClr val="002F2F"/>
                </a:solidFill>
                <a:latin typeface="Arial"/>
                <a:cs typeface="Arial"/>
              </a:rPr>
              <a:t>amount</a:t>
            </a:r>
            <a:r>
              <a:rPr sz="1200" b="1" spc="-2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of</a:t>
            </a:r>
            <a:r>
              <a:rPr sz="1200" b="1" spc="-5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waste</a:t>
            </a:r>
            <a:r>
              <a:rPr sz="1200" b="1" spc="-2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disposed</a:t>
            </a:r>
            <a:r>
              <a:rPr sz="1200" b="1" spc="-2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of</a:t>
            </a:r>
            <a:r>
              <a:rPr sz="1200" b="1" spc="-5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95" dirty="0">
                <a:solidFill>
                  <a:srgbClr val="002F2F"/>
                </a:solidFill>
                <a:latin typeface="Arial"/>
                <a:cs typeface="Arial"/>
              </a:rPr>
              <a:t>at</a:t>
            </a:r>
            <a:r>
              <a:rPr sz="1200" b="1" spc="-2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002F2F"/>
                </a:solidFill>
                <a:latin typeface="Arial"/>
                <a:cs typeface="Arial"/>
              </a:rPr>
              <a:t>landfills?</a:t>
            </a:r>
            <a:endParaRPr sz="1200" b="1">
              <a:latin typeface="Arial"/>
              <a:cs typeface="Arial"/>
            </a:endParaRPr>
          </a:p>
        </p:txBody>
      </p:sp>
      <p:grpSp>
        <p:nvGrpSpPr>
          <p:cNvPr id="94" name="object 94"/>
          <p:cNvGrpSpPr/>
          <p:nvPr/>
        </p:nvGrpSpPr>
        <p:grpSpPr>
          <a:xfrm>
            <a:off x="438992" y="8542587"/>
            <a:ext cx="6696075" cy="1792605"/>
            <a:chOff x="438990" y="8542585"/>
            <a:chExt cx="6696075" cy="1792605"/>
          </a:xfrm>
        </p:grpSpPr>
        <p:sp>
          <p:nvSpPr>
            <p:cNvPr id="95" name="object 95"/>
            <p:cNvSpPr/>
            <p:nvPr/>
          </p:nvSpPr>
          <p:spPr>
            <a:xfrm>
              <a:off x="438988" y="8542591"/>
              <a:ext cx="6696075" cy="899160"/>
            </a:xfrm>
            <a:custGeom>
              <a:avLst/>
              <a:gdLst/>
              <a:ahLst/>
              <a:cxnLst/>
              <a:rect l="l" t="t" r="r" b="b"/>
              <a:pathLst>
                <a:path w="6696075" h="899159">
                  <a:moveTo>
                    <a:pt x="6695999" y="494474"/>
                  </a:moveTo>
                  <a:lnTo>
                    <a:pt x="6686474" y="216001"/>
                  </a:lnTo>
                  <a:lnTo>
                    <a:pt x="6680771" y="166471"/>
                  </a:lnTo>
                  <a:lnTo>
                    <a:pt x="6664515" y="121005"/>
                  </a:lnTo>
                  <a:lnTo>
                    <a:pt x="6639014" y="80899"/>
                  </a:lnTo>
                  <a:lnTo>
                    <a:pt x="6605562" y="47459"/>
                  </a:lnTo>
                  <a:lnTo>
                    <a:pt x="6565455" y="21958"/>
                  </a:lnTo>
                  <a:lnTo>
                    <a:pt x="6520002" y="5702"/>
                  </a:lnTo>
                  <a:lnTo>
                    <a:pt x="6470472" y="0"/>
                  </a:lnTo>
                  <a:lnTo>
                    <a:pt x="225526" y="0"/>
                  </a:lnTo>
                  <a:lnTo>
                    <a:pt x="175996" y="5702"/>
                  </a:lnTo>
                  <a:lnTo>
                    <a:pt x="130530" y="21958"/>
                  </a:lnTo>
                  <a:lnTo>
                    <a:pt x="90424" y="47459"/>
                  </a:lnTo>
                  <a:lnTo>
                    <a:pt x="56972" y="80899"/>
                  </a:lnTo>
                  <a:lnTo>
                    <a:pt x="31483" y="121005"/>
                  </a:lnTo>
                  <a:lnTo>
                    <a:pt x="15227" y="166471"/>
                  </a:lnTo>
                  <a:lnTo>
                    <a:pt x="9525" y="216001"/>
                  </a:lnTo>
                  <a:lnTo>
                    <a:pt x="0" y="494474"/>
                  </a:lnTo>
                  <a:lnTo>
                    <a:pt x="6032" y="494474"/>
                  </a:lnTo>
                  <a:lnTo>
                    <a:pt x="0" y="898537"/>
                  </a:lnTo>
                  <a:lnTo>
                    <a:pt x="6695999" y="898537"/>
                  </a:lnTo>
                  <a:lnTo>
                    <a:pt x="6689953" y="494474"/>
                  </a:lnTo>
                  <a:lnTo>
                    <a:pt x="6695999" y="494474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6" name="object 9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18995" y="9568717"/>
              <a:ext cx="243509" cy="248945"/>
            </a:xfrm>
            <a:prstGeom prst="rect">
              <a:avLst/>
            </a:prstGeom>
          </p:spPr>
        </p:pic>
        <p:pic>
          <p:nvPicPr>
            <p:cNvPr id="97" name="object 9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18995" y="9941209"/>
              <a:ext cx="243509" cy="248945"/>
            </a:xfrm>
            <a:prstGeom prst="rect">
              <a:avLst/>
            </a:prstGeom>
          </p:spPr>
        </p:pic>
        <p:pic>
          <p:nvPicPr>
            <p:cNvPr id="98" name="object 9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736595" y="9568717"/>
              <a:ext cx="243509" cy="248945"/>
            </a:xfrm>
            <a:prstGeom prst="rect">
              <a:avLst/>
            </a:prstGeom>
          </p:spPr>
        </p:pic>
        <p:pic>
          <p:nvPicPr>
            <p:cNvPr id="99" name="object 9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736595" y="9941209"/>
              <a:ext cx="243509" cy="248945"/>
            </a:xfrm>
            <a:prstGeom prst="rect">
              <a:avLst/>
            </a:prstGeom>
          </p:spPr>
        </p:pic>
        <p:sp>
          <p:nvSpPr>
            <p:cNvPr id="100" name="object 100"/>
            <p:cNvSpPr/>
            <p:nvPr/>
          </p:nvSpPr>
          <p:spPr>
            <a:xfrm>
              <a:off x="448515" y="8552115"/>
              <a:ext cx="6677025" cy="1773555"/>
            </a:xfrm>
            <a:custGeom>
              <a:avLst/>
              <a:gdLst/>
              <a:ahLst/>
              <a:cxnLst/>
              <a:rect l="l" t="t" r="r" b="b"/>
              <a:pathLst>
                <a:path w="6677025" h="1773554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3"/>
                  </a:lnTo>
                  <a:lnTo>
                    <a:pt x="80904" y="47450"/>
                  </a:lnTo>
                  <a:lnTo>
                    <a:pt x="47454" y="80899"/>
                  </a:lnTo>
                  <a:lnTo>
                    <a:pt x="21955" y="121005"/>
                  </a:lnTo>
                  <a:lnTo>
                    <a:pt x="5704" y="166471"/>
                  </a:lnTo>
                  <a:lnTo>
                    <a:pt x="0" y="216001"/>
                  </a:lnTo>
                  <a:lnTo>
                    <a:pt x="0" y="1557489"/>
                  </a:lnTo>
                  <a:lnTo>
                    <a:pt x="5704" y="1607016"/>
                  </a:lnTo>
                  <a:lnTo>
                    <a:pt x="21955" y="1652480"/>
                  </a:lnTo>
                  <a:lnTo>
                    <a:pt x="47454" y="1692586"/>
                  </a:lnTo>
                  <a:lnTo>
                    <a:pt x="80904" y="1726037"/>
                  </a:lnTo>
                  <a:lnTo>
                    <a:pt x="121011" y="1751536"/>
                  </a:lnTo>
                  <a:lnTo>
                    <a:pt x="166475" y="1767786"/>
                  </a:lnTo>
                  <a:lnTo>
                    <a:pt x="216001" y="1773491"/>
                  </a:lnTo>
                  <a:lnTo>
                    <a:pt x="6460947" y="1773491"/>
                  </a:lnTo>
                  <a:lnTo>
                    <a:pt x="6510477" y="1767786"/>
                  </a:lnTo>
                  <a:lnTo>
                    <a:pt x="6555943" y="1751536"/>
                  </a:lnTo>
                  <a:lnTo>
                    <a:pt x="6596049" y="1726037"/>
                  </a:lnTo>
                  <a:lnTo>
                    <a:pt x="6629498" y="1692586"/>
                  </a:lnTo>
                  <a:lnTo>
                    <a:pt x="6654995" y="1652480"/>
                  </a:lnTo>
                  <a:lnTo>
                    <a:pt x="6671244" y="1607016"/>
                  </a:lnTo>
                  <a:lnTo>
                    <a:pt x="6676948" y="1557489"/>
                  </a:lnTo>
                  <a:lnTo>
                    <a:pt x="6676948" y="216001"/>
                  </a:lnTo>
                  <a:lnTo>
                    <a:pt x="6671244" y="166471"/>
                  </a:lnTo>
                  <a:lnTo>
                    <a:pt x="6654995" y="121005"/>
                  </a:lnTo>
                  <a:lnTo>
                    <a:pt x="6629498" y="80899"/>
                  </a:lnTo>
                  <a:lnTo>
                    <a:pt x="6596049" y="47450"/>
                  </a:lnTo>
                  <a:lnTo>
                    <a:pt x="6555943" y="21953"/>
                  </a:lnTo>
                  <a:lnTo>
                    <a:pt x="6510477" y="5704"/>
                  </a:lnTo>
                  <a:lnTo>
                    <a:pt x="6460947" y="0"/>
                  </a:lnTo>
                  <a:lnTo>
                    <a:pt x="21600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1" name="object 101"/>
          <p:cNvSpPr txBox="1"/>
          <p:nvPr/>
        </p:nvSpPr>
        <p:spPr>
          <a:xfrm>
            <a:off x="593991" y="8605658"/>
            <a:ext cx="6389370" cy="754053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241340" marR="5080" indent="-229273">
              <a:lnSpc>
                <a:spcPts val="1400"/>
              </a:lnSpc>
              <a:spcBef>
                <a:spcPts val="280"/>
              </a:spcBef>
            </a:pPr>
            <a:r>
              <a:rPr sz="1200" b="1" spc="-105" dirty="0">
                <a:solidFill>
                  <a:srgbClr val="002F2F"/>
                </a:solidFill>
                <a:latin typeface="Arial"/>
                <a:cs typeface="Arial"/>
              </a:rPr>
              <a:t>14.</a:t>
            </a:r>
            <a:r>
              <a:rPr sz="1200" b="1" spc="1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According</a:t>
            </a:r>
            <a:r>
              <a:rPr sz="1200" b="1" spc="-3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70" dirty="0">
                <a:solidFill>
                  <a:srgbClr val="002F2F"/>
                </a:solidFill>
                <a:latin typeface="Arial"/>
                <a:cs typeface="Arial"/>
              </a:rPr>
              <a:t>to</a:t>
            </a:r>
            <a:r>
              <a:rPr sz="1200" b="1" spc="-3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50" dirty="0">
                <a:solidFill>
                  <a:srgbClr val="002F2F"/>
                </a:solidFill>
                <a:latin typeface="Arial"/>
                <a:cs typeface="Arial"/>
              </a:rPr>
              <a:t>the</a:t>
            </a:r>
            <a:r>
              <a:rPr sz="1200" b="1" spc="-1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Monitoring</a:t>
            </a:r>
            <a:r>
              <a:rPr sz="1200" b="1" spc="-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of</a:t>
            </a:r>
            <a:r>
              <a:rPr sz="1200" b="1" spc="-4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Solid</a:t>
            </a:r>
            <a:r>
              <a:rPr sz="1200" b="1" spc="-1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Waste</a:t>
            </a:r>
            <a:r>
              <a:rPr sz="1200" b="1" spc="-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in</a:t>
            </a:r>
            <a:r>
              <a:rPr sz="1200" b="1" spc="-1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Hong</a:t>
            </a:r>
            <a:r>
              <a:rPr sz="1200" b="1" spc="-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Kong</a:t>
            </a:r>
            <a:r>
              <a:rPr sz="1200" b="1" spc="-1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2022</a:t>
            </a:r>
            <a:r>
              <a:rPr sz="1200" b="1" spc="-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published</a:t>
            </a:r>
            <a:r>
              <a:rPr sz="1200" b="1" spc="-1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by</a:t>
            </a:r>
            <a:r>
              <a:rPr sz="1200" b="1" spc="-3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25" dirty="0">
                <a:solidFill>
                  <a:srgbClr val="002F2F"/>
                </a:solidFill>
                <a:latin typeface="Arial"/>
                <a:cs typeface="Arial"/>
              </a:rPr>
              <a:t>the </a:t>
            </a:r>
            <a:r>
              <a:rPr sz="1200" b="1" spc="20" dirty="0">
                <a:solidFill>
                  <a:srgbClr val="002F2F"/>
                </a:solidFill>
                <a:latin typeface="Arial"/>
                <a:cs typeface="Arial"/>
              </a:rPr>
              <a:t>Environmental</a:t>
            </a:r>
            <a:r>
              <a:rPr sz="1200" b="1" spc="-2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20" dirty="0">
                <a:solidFill>
                  <a:srgbClr val="002F2F"/>
                </a:solidFill>
                <a:latin typeface="Arial"/>
                <a:cs typeface="Arial"/>
              </a:rPr>
              <a:t>Protection</a:t>
            </a:r>
            <a:r>
              <a:rPr sz="1200" b="1" spc="-1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20" dirty="0">
                <a:solidFill>
                  <a:srgbClr val="002F2F"/>
                </a:solidFill>
                <a:latin typeface="Arial"/>
                <a:cs typeface="Arial"/>
              </a:rPr>
              <a:t>Department,</a:t>
            </a:r>
            <a:r>
              <a:rPr sz="1200" b="1" spc="-1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20" dirty="0">
                <a:solidFill>
                  <a:srgbClr val="002F2F"/>
                </a:solidFill>
                <a:latin typeface="Arial"/>
                <a:cs typeface="Arial"/>
              </a:rPr>
              <a:t>which</a:t>
            </a:r>
            <a:r>
              <a:rPr sz="1200" b="1" spc="-1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20" dirty="0">
                <a:solidFill>
                  <a:srgbClr val="002F2F"/>
                </a:solidFill>
                <a:latin typeface="Arial"/>
                <a:cs typeface="Arial"/>
              </a:rPr>
              <a:t>of</a:t>
            </a:r>
            <a:r>
              <a:rPr sz="1200" b="1" spc="-7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50" dirty="0">
                <a:solidFill>
                  <a:srgbClr val="002F2F"/>
                </a:solidFill>
                <a:latin typeface="Arial"/>
                <a:cs typeface="Arial"/>
              </a:rPr>
              <a:t>the</a:t>
            </a:r>
            <a:r>
              <a:rPr sz="1200" b="1" spc="-1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20" dirty="0">
                <a:solidFill>
                  <a:srgbClr val="002F2F"/>
                </a:solidFill>
                <a:latin typeface="Arial"/>
                <a:cs typeface="Arial"/>
              </a:rPr>
              <a:t>following</a:t>
            </a:r>
            <a:r>
              <a:rPr sz="1200" b="1" spc="-1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10" dirty="0">
                <a:solidFill>
                  <a:srgbClr val="002F2F"/>
                </a:solidFill>
                <a:latin typeface="Arial"/>
                <a:cs typeface="Arial"/>
              </a:rPr>
              <a:t>special</a:t>
            </a:r>
            <a:r>
              <a:rPr sz="1200" b="1" spc="-1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002F2F"/>
                </a:solidFill>
                <a:latin typeface="Arial"/>
                <a:cs typeface="Arial"/>
              </a:rPr>
              <a:t>wastes </a:t>
            </a:r>
            <a:r>
              <a:rPr sz="1200" b="1" spc="55" dirty="0">
                <a:solidFill>
                  <a:srgbClr val="002F2F"/>
                </a:solidFill>
                <a:latin typeface="Arial"/>
                <a:cs typeface="Arial"/>
              </a:rPr>
              <a:t>attribute</a:t>
            </a:r>
            <a:r>
              <a:rPr sz="1200" b="1" spc="-5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70" dirty="0">
                <a:solidFill>
                  <a:srgbClr val="002F2F"/>
                </a:solidFill>
                <a:latin typeface="Arial"/>
                <a:cs typeface="Arial"/>
              </a:rPr>
              <a:t>to</a:t>
            </a:r>
            <a:r>
              <a:rPr sz="1200" b="1" spc="-5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50" dirty="0">
                <a:solidFill>
                  <a:srgbClr val="002F2F"/>
                </a:solidFill>
                <a:latin typeface="Arial"/>
                <a:cs typeface="Arial"/>
              </a:rPr>
              <a:t>the</a:t>
            </a:r>
            <a:r>
              <a:rPr sz="1200" b="1" spc="-3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highest</a:t>
            </a:r>
            <a:r>
              <a:rPr sz="1200" b="1" spc="-2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average</a:t>
            </a:r>
            <a:r>
              <a:rPr sz="1200" b="1" spc="-3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daily</a:t>
            </a:r>
            <a:r>
              <a:rPr sz="1200" b="1" spc="-3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disposal</a:t>
            </a:r>
            <a:r>
              <a:rPr sz="1200" b="1" spc="-2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50" dirty="0">
                <a:solidFill>
                  <a:srgbClr val="002F2F"/>
                </a:solidFill>
                <a:latin typeface="Arial"/>
                <a:cs typeface="Arial"/>
              </a:rPr>
              <a:t>quantity</a:t>
            </a:r>
            <a:r>
              <a:rPr sz="1200" b="1" spc="-3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(including</a:t>
            </a:r>
            <a:r>
              <a:rPr sz="1200" b="1" spc="-3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50" dirty="0">
                <a:solidFill>
                  <a:srgbClr val="002F2F"/>
                </a:solidFill>
                <a:latin typeface="Arial"/>
                <a:cs typeface="Arial"/>
              </a:rPr>
              <a:t>both</a:t>
            </a:r>
            <a:r>
              <a:rPr sz="1200" b="1" spc="-3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disposed</a:t>
            </a:r>
            <a:r>
              <a:rPr sz="1200" b="1" spc="-25" dirty="0">
                <a:solidFill>
                  <a:srgbClr val="002F2F"/>
                </a:solidFill>
                <a:latin typeface="Arial"/>
                <a:cs typeface="Arial"/>
              </a:rPr>
              <a:t> of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and</a:t>
            </a:r>
            <a:r>
              <a:rPr sz="1200" b="1" spc="-5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60" dirty="0">
                <a:solidFill>
                  <a:srgbClr val="002F2F"/>
                </a:solidFill>
                <a:latin typeface="Arial"/>
                <a:cs typeface="Arial"/>
              </a:rPr>
              <a:t>not</a:t>
            </a:r>
            <a:r>
              <a:rPr sz="1200" b="1" spc="-5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disposed</a:t>
            </a:r>
            <a:r>
              <a:rPr sz="1200" b="1" spc="-5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of</a:t>
            </a:r>
            <a:r>
              <a:rPr sz="1200" b="1" spc="-7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95" dirty="0">
                <a:solidFill>
                  <a:srgbClr val="002F2F"/>
                </a:solidFill>
                <a:latin typeface="Arial"/>
                <a:cs typeface="Arial"/>
              </a:rPr>
              <a:t>at</a:t>
            </a:r>
            <a:r>
              <a:rPr sz="1200" b="1" spc="-5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002F2F"/>
                </a:solidFill>
                <a:latin typeface="Arial"/>
                <a:cs typeface="Arial"/>
              </a:rPr>
              <a:t>landfills)?</a:t>
            </a:r>
            <a:endParaRPr sz="1200" b="1">
              <a:latin typeface="Arial"/>
              <a:cs typeface="Arial"/>
            </a:endParaRPr>
          </a:p>
        </p:txBody>
      </p:sp>
      <p:sp>
        <p:nvSpPr>
          <p:cNvPr id="102" name="object 102"/>
          <p:cNvSpPr txBox="1"/>
          <p:nvPr/>
        </p:nvSpPr>
        <p:spPr>
          <a:xfrm>
            <a:off x="924854" y="9486284"/>
            <a:ext cx="2495940" cy="379590"/>
          </a:xfrm>
          <a:prstGeom prst="rect">
            <a:avLst/>
          </a:prstGeom>
        </p:spPr>
        <p:txBody>
          <a:bodyPr vert="horz" wrap="square" lIns="0" tIns="45719" rIns="0" bIns="0" rtlCol="0">
            <a:spAutoFit/>
          </a:bodyPr>
          <a:lstStyle/>
          <a:p>
            <a:pPr marL="38741" marR="5080">
              <a:lnSpc>
                <a:spcPts val="1300"/>
              </a:lnSpc>
              <a:spcBef>
                <a:spcPts val="359"/>
              </a:spcBef>
            </a:pPr>
            <a:r>
              <a:rPr sz="1200" b="1" spc="50" dirty="0">
                <a:solidFill>
                  <a:srgbClr val="034EA2"/>
                </a:solidFill>
                <a:latin typeface="Arial"/>
                <a:cs typeface="Arial"/>
              </a:rPr>
              <a:t>Incineration ash and </a:t>
            </a:r>
            <a:r>
              <a:rPr sz="1200" b="1" spc="50" dirty="0" err="1">
                <a:solidFill>
                  <a:srgbClr val="034EA2"/>
                </a:solidFill>
                <a:latin typeface="Arial"/>
                <a:cs typeface="Arial"/>
              </a:rPr>
              <a:t>stabilised</a:t>
            </a:r>
            <a:r>
              <a:rPr sz="1200" b="1" spc="50" dirty="0">
                <a:solidFill>
                  <a:srgbClr val="034EA2"/>
                </a:solidFill>
                <a:latin typeface="Arial"/>
                <a:cs typeface="Arial"/>
              </a:rPr>
              <a:t> residue</a:t>
            </a:r>
          </a:p>
        </p:txBody>
      </p:sp>
      <p:sp>
        <p:nvSpPr>
          <p:cNvPr id="103" name="object 103"/>
          <p:cNvSpPr txBox="1"/>
          <p:nvPr/>
        </p:nvSpPr>
        <p:spPr>
          <a:xfrm>
            <a:off x="4083545" y="9571823"/>
            <a:ext cx="208280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2">
              <a:spcBef>
                <a:spcPts val="100"/>
              </a:spcBef>
            </a:pPr>
            <a:r>
              <a:rPr sz="1200" b="1" spc="45" dirty="0">
                <a:solidFill>
                  <a:srgbClr val="034EA2"/>
                </a:solidFill>
                <a:latin typeface="Arial"/>
                <a:cs typeface="Arial"/>
              </a:rPr>
              <a:t>Dewatered</a:t>
            </a:r>
            <a:r>
              <a:rPr sz="1200" b="1" spc="5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34EA2"/>
                </a:solidFill>
                <a:latin typeface="Arial"/>
                <a:cs typeface="Arial"/>
              </a:rPr>
              <a:t>sewage</a:t>
            </a:r>
            <a:r>
              <a:rPr sz="1200" b="1" spc="5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034EA2"/>
                </a:solidFill>
                <a:latin typeface="Arial"/>
                <a:cs typeface="Arial"/>
              </a:rPr>
              <a:t>sludge</a:t>
            </a:r>
            <a:endParaRPr sz="1200" b="1" dirty="0">
              <a:latin typeface="Arial"/>
              <a:cs typeface="Arial"/>
            </a:endParaRPr>
          </a:p>
        </p:txBody>
      </p:sp>
      <p:sp>
        <p:nvSpPr>
          <p:cNvPr id="104" name="object 91"/>
          <p:cNvSpPr txBox="1"/>
          <p:nvPr/>
        </p:nvSpPr>
        <p:spPr>
          <a:xfrm>
            <a:off x="4067106" y="5588023"/>
            <a:ext cx="2521585" cy="220573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38106">
              <a:spcBef>
                <a:spcPts val="100"/>
              </a:spcBef>
            </a:pPr>
            <a:r>
              <a:rPr lang="en-US" sz="1200" b="1" dirty="0">
                <a:solidFill>
                  <a:srgbClr val="104B95"/>
                </a:solidFill>
                <a:latin typeface="Arial"/>
                <a:cs typeface="Arial"/>
              </a:rPr>
              <a:t>Waste incineration; above </a:t>
            </a:r>
            <a:r>
              <a:rPr lang="en-US" altLang="zh-HK" sz="1200" b="1" spc="-20" dirty="0">
                <a:solidFill>
                  <a:srgbClr val="104B95"/>
                </a:solidFill>
                <a:latin typeface="Arial"/>
                <a:cs typeface="Arial"/>
              </a:rPr>
              <a:t>850</a:t>
            </a:r>
            <a:r>
              <a:rPr lang="en-US" altLang="zh-HK" sz="1200" b="1" spc="-30" baseline="44444" dirty="0">
                <a:solidFill>
                  <a:srgbClr val="104B95"/>
                </a:solidFill>
                <a:latin typeface="Arial"/>
                <a:cs typeface="Arial"/>
              </a:rPr>
              <a:t>o </a:t>
            </a:r>
            <a:r>
              <a:rPr lang="en-US" altLang="zh-HK" sz="1200" b="1" spc="-20" dirty="0">
                <a:solidFill>
                  <a:srgbClr val="104B95"/>
                </a:solidFill>
                <a:latin typeface="Arial"/>
                <a:cs typeface="Arial"/>
              </a:rPr>
              <a:t>C</a:t>
            </a:r>
          </a:p>
        </p:txBody>
      </p:sp>
      <p:sp>
        <p:nvSpPr>
          <p:cNvPr id="106" name="object 6"/>
          <p:cNvSpPr txBox="1"/>
          <p:nvPr/>
        </p:nvSpPr>
        <p:spPr>
          <a:xfrm>
            <a:off x="4041875" y="7952973"/>
            <a:ext cx="38481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2">
              <a:spcBef>
                <a:spcPts val="100"/>
              </a:spcBef>
            </a:pPr>
            <a:r>
              <a:rPr lang="en-US" altLang="zh-HK" sz="1400" b="1" spc="-30" dirty="0">
                <a:solidFill>
                  <a:srgbClr val="034EA2"/>
                </a:solidFill>
                <a:latin typeface="Arial"/>
                <a:cs typeface="Arial"/>
              </a:rPr>
              <a:t>5%</a:t>
            </a:r>
          </a:p>
        </p:txBody>
      </p:sp>
      <p:sp>
        <p:nvSpPr>
          <p:cNvPr id="107" name="object 5"/>
          <p:cNvSpPr txBox="1"/>
          <p:nvPr/>
        </p:nvSpPr>
        <p:spPr>
          <a:xfrm>
            <a:off x="924292" y="7965479"/>
            <a:ext cx="39116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2">
              <a:spcBef>
                <a:spcPts val="100"/>
              </a:spcBef>
            </a:pPr>
            <a:r>
              <a:rPr lang="en-US" altLang="zh-HK" sz="1400" b="1" spc="-20" dirty="0">
                <a:solidFill>
                  <a:srgbClr val="034EA2"/>
                </a:solidFill>
                <a:latin typeface="Arial"/>
                <a:cs typeface="Arial"/>
              </a:rPr>
              <a:t>3%</a:t>
            </a:r>
          </a:p>
        </p:txBody>
      </p:sp>
      <p:sp>
        <p:nvSpPr>
          <p:cNvPr id="108" name="object 102"/>
          <p:cNvSpPr txBox="1"/>
          <p:nvPr/>
        </p:nvSpPr>
        <p:spPr>
          <a:xfrm>
            <a:off x="924854" y="9947994"/>
            <a:ext cx="2451735" cy="212878"/>
          </a:xfrm>
          <a:prstGeom prst="rect">
            <a:avLst/>
          </a:prstGeom>
        </p:spPr>
        <p:txBody>
          <a:bodyPr vert="horz" wrap="square" lIns="0" tIns="45719" rIns="0" bIns="0" rtlCol="0">
            <a:spAutoFit/>
          </a:bodyPr>
          <a:lstStyle/>
          <a:p>
            <a:pPr marL="38741" marR="5080">
              <a:lnSpc>
                <a:spcPts val="1300"/>
              </a:lnSpc>
              <a:spcBef>
                <a:spcPts val="359"/>
              </a:spcBef>
            </a:pPr>
            <a:r>
              <a:rPr lang="en-US" sz="1200" b="1" spc="30" dirty="0">
                <a:solidFill>
                  <a:srgbClr val="034EA2"/>
                </a:solidFill>
                <a:latin typeface="Arial"/>
                <a:cs typeface="Arial"/>
              </a:rPr>
              <a:t>Grease trap waste</a:t>
            </a:r>
            <a:endParaRPr sz="1200" b="1" dirty="0">
              <a:latin typeface="Arial"/>
              <a:cs typeface="Arial"/>
            </a:endParaRPr>
          </a:p>
        </p:txBody>
      </p:sp>
      <p:sp>
        <p:nvSpPr>
          <p:cNvPr id="109" name="object 103"/>
          <p:cNvSpPr txBox="1"/>
          <p:nvPr/>
        </p:nvSpPr>
        <p:spPr>
          <a:xfrm>
            <a:off x="4083545" y="9950548"/>
            <a:ext cx="208280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2">
              <a:spcBef>
                <a:spcPts val="100"/>
              </a:spcBef>
            </a:pPr>
            <a:r>
              <a:rPr lang="en-US" sz="1200" b="1" spc="45" dirty="0">
                <a:solidFill>
                  <a:srgbClr val="034EA2"/>
                </a:solidFill>
                <a:latin typeface="Arial"/>
                <a:cs typeface="Arial"/>
              </a:rPr>
              <a:t>Livestock waste</a:t>
            </a:r>
            <a:endParaRPr sz="1200" b="1" dirty="0">
              <a:latin typeface="Arial"/>
              <a:cs typeface="Arial"/>
            </a:endParaRPr>
          </a:p>
        </p:txBody>
      </p:sp>
      <p:sp>
        <p:nvSpPr>
          <p:cNvPr id="110" name="object 25"/>
          <p:cNvSpPr txBox="1"/>
          <p:nvPr/>
        </p:nvSpPr>
        <p:spPr>
          <a:xfrm>
            <a:off x="2018192" y="981062"/>
            <a:ext cx="2655570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2">
              <a:spcBef>
                <a:spcPts val="100"/>
              </a:spcBef>
              <a:tabLst>
                <a:tab pos="1051736" algn="l"/>
              </a:tabLst>
            </a:pPr>
            <a:r>
              <a:rPr sz="1000" b="1" spc="-10" dirty="0" smtClean="0">
                <a:solidFill>
                  <a:srgbClr val="104B95"/>
                </a:solidFill>
                <a:latin typeface="Arial"/>
                <a:cs typeface="Arial"/>
              </a:rPr>
              <a:t>Ash</a:t>
            </a:r>
            <a:r>
              <a:rPr sz="1000" b="1" spc="-25" dirty="0" smtClean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104B95"/>
                </a:solidFill>
                <a:latin typeface="Arial"/>
                <a:cs typeface="Arial"/>
              </a:rPr>
              <a:t>and</a:t>
            </a:r>
            <a:r>
              <a:rPr sz="1000" b="1" spc="-25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000" b="1" spc="-20" dirty="0">
                <a:solidFill>
                  <a:srgbClr val="104B95"/>
                </a:solidFill>
                <a:latin typeface="Arial"/>
                <a:cs typeface="Arial"/>
              </a:rPr>
              <a:t>residue </a:t>
            </a:r>
            <a:r>
              <a:rPr sz="1000" b="1" spc="-10" dirty="0">
                <a:solidFill>
                  <a:srgbClr val="104B95"/>
                </a:solidFill>
                <a:latin typeface="Arial"/>
                <a:cs typeface="Arial"/>
              </a:rPr>
              <a:t>handling</a:t>
            </a:r>
            <a:endParaRPr sz="1000" b="1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41525" y="8017625"/>
            <a:ext cx="6677025" cy="1628139"/>
          </a:xfrm>
          <a:custGeom>
            <a:avLst/>
            <a:gdLst/>
            <a:ahLst/>
            <a:cxnLst/>
            <a:rect l="l" t="t" r="r" b="b"/>
            <a:pathLst>
              <a:path w="6677025" h="1628140">
                <a:moveTo>
                  <a:pt x="216001" y="0"/>
                </a:moveTo>
                <a:lnTo>
                  <a:pt x="166475" y="5704"/>
                </a:lnTo>
                <a:lnTo>
                  <a:pt x="121011" y="21953"/>
                </a:lnTo>
                <a:lnTo>
                  <a:pt x="80904" y="47450"/>
                </a:lnTo>
                <a:lnTo>
                  <a:pt x="47454" y="80899"/>
                </a:lnTo>
                <a:lnTo>
                  <a:pt x="21955" y="121005"/>
                </a:lnTo>
                <a:lnTo>
                  <a:pt x="5704" y="166471"/>
                </a:lnTo>
                <a:lnTo>
                  <a:pt x="0" y="216001"/>
                </a:lnTo>
                <a:lnTo>
                  <a:pt x="0" y="1411947"/>
                </a:lnTo>
                <a:lnTo>
                  <a:pt x="5704" y="1461474"/>
                </a:lnTo>
                <a:lnTo>
                  <a:pt x="21955" y="1506938"/>
                </a:lnTo>
                <a:lnTo>
                  <a:pt x="47454" y="1547044"/>
                </a:lnTo>
                <a:lnTo>
                  <a:pt x="80904" y="1580495"/>
                </a:lnTo>
                <a:lnTo>
                  <a:pt x="121011" y="1605994"/>
                </a:lnTo>
                <a:lnTo>
                  <a:pt x="166475" y="1622244"/>
                </a:lnTo>
                <a:lnTo>
                  <a:pt x="216001" y="1627949"/>
                </a:lnTo>
                <a:lnTo>
                  <a:pt x="6460947" y="1627949"/>
                </a:lnTo>
                <a:lnTo>
                  <a:pt x="6510477" y="1622244"/>
                </a:lnTo>
                <a:lnTo>
                  <a:pt x="6555943" y="1605994"/>
                </a:lnTo>
                <a:lnTo>
                  <a:pt x="6596049" y="1580495"/>
                </a:lnTo>
                <a:lnTo>
                  <a:pt x="6629498" y="1547044"/>
                </a:lnTo>
                <a:lnTo>
                  <a:pt x="6654995" y="1506938"/>
                </a:lnTo>
                <a:lnTo>
                  <a:pt x="6671244" y="1461474"/>
                </a:lnTo>
                <a:lnTo>
                  <a:pt x="6676948" y="1411947"/>
                </a:lnTo>
                <a:lnTo>
                  <a:pt x="6676948" y="216001"/>
                </a:lnTo>
                <a:lnTo>
                  <a:pt x="6671244" y="166471"/>
                </a:lnTo>
                <a:lnTo>
                  <a:pt x="6654995" y="121005"/>
                </a:lnTo>
                <a:lnTo>
                  <a:pt x="6629498" y="80899"/>
                </a:lnTo>
                <a:lnTo>
                  <a:pt x="6596049" y="47450"/>
                </a:lnTo>
                <a:lnTo>
                  <a:pt x="6555943" y="21953"/>
                </a:lnTo>
                <a:lnTo>
                  <a:pt x="6510477" y="5704"/>
                </a:lnTo>
                <a:lnTo>
                  <a:pt x="6460947" y="0"/>
                </a:lnTo>
                <a:lnTo>
                  <a:pt x="216001" y="0"/>
                </a:lnTo>
                <a:close/>
              </a:path>
            </a:pathLst>
          </a:custGeom>
          <a:ln w="19050">
            <a:solidFill>
              <a:srgbClr val="72CB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32002" y="428990"/>
            <a:ext cx="6696075" cy="615950"/>
          </a:xfrm>
          <a:custGeom>
            <a:avLst/>
            <a:gdLst/>
            <a:ahLst/>
            <a:cxnLst/>
            <a:rect l="l" t="t" r="r" b="b"/>
            <a:pathLst>
              <a:path w="6696075" h="615950">
                <a:moveTo>
                  <a:pt x="6470472" y="0"/>
                </a:moveTo>
                <a:lnTo>
                  <a:pt x="225526" y="0"/>
                </a:lnTo>
                <a:lnTo>
                  <a:pt x="181995" y="5466"/>
                </a:lnTo>
                <a:lnTo>
                  <a:pt x="141450" y="21143"/>
                </a:lnTo>
                <a:lnTo>
                  <a:pt x="104759" y="45949"/>
                </a:lnTo>
                <a:lnTo>
                  <a:pt x="72791" y="78803"/>
                </a:lnTo>
                <a:lnTo>
                  <a:pt x="46415" y="118622"/>
                </a:lnTo>
                <a:lnTo>
                  <a:pt x="26499" y="164324"/>
                </a:lnTo>
                <a:lnTo>
                  <a:pt x="13913" y="214827"/>
                </a:lnTo>
                <a:lnTo>
                  <a:pt x="9525" y="269049"/>
                </a:lnTo>
                <a:lnTo>
                  <a:pt x="0" y="615899"/>
                </a:lnTo>
                <a:lnTo>
                  <a:pt x="6695998" y="615899"/>
                </a:lnTo>
                <a:lnTo>
                  <a:pt x="6686473" y="269049"/>
                </a:lnTo>
                <a:lnTo>
                  <a:pt x="6682085" y="214827"/>
                </a:lnTo>
                <a:lnTo>
                  <a:pt x="6669498" y="164324"/>
                </a:lnTo>
                <a:lnTo>
                  <a:pt x="6649583" y="118622"/>
                </a:lnTo>
                <a:lnTo>
                  <a:pt x="6623207" y="78803"/>
                </a:lnTo>
                <a:lnTo>
                  <a:pt x="6591239" y="45949"/>
                </a:lnTo>
                <a:lnTo>
                  <a:pt x="6554548" y="21143"/>
                </a:lnTo>
                <a:lnTo>
                  <a:pt x="6514003" y="5466"/>
                </a:lnTo>
                <a:lnTo>
                  <a:pt x="6470472" y="0"/>
                </a:lnTo>
                <a:close/>
              </a:path>
            </a:pathLst>
          </a:custGeom>
          <a:solidFill>
            <a:srgbClr val="72CBC9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12004" y="1160526"/>
            <a:ext cx="243509" cy="243522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12004" y="1738029"/>
            <a:ext cx="243509" cy="243522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29605" y="1160526"/>
            <a:ext cx="243509" cy="243522"/>
          </a:xfrm>
          <a:prstGeom prst="rect">
            <a:avLst/>
          </a:prstGeom>
        </p:spPr>
      </p:pic>
      <p:grpSp>
        <p:nvGrpSpPr>
          <p:cNvPr id="7" name="object 7"/>
          <p:cNvGrpSpPr/>
          <p:nvPr/>
        </p:nvGrpSpPr>
        <p:grpSpPr>
          <a:xfrm>
            <a:off x="432000" y="429001"/>
            <a:ext cx="6696075" cy="1789430"/>
            <a:chOff x="431998" y="429001"/>
            <a:chExt cx="6696075" cy="1789430"/>
          </a:xfrm>
        </p:grpSpPr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729603" y="1738029"/>
              <a:ext cx="243509" cy="243522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441523" y="438526"/>
              <a:ext cx="6677025" cy="1770380"/>
            </a:xfrm>
            <a:custGeom>
              <a:avLst/>
              <a:gdLst/>
              <a:ahLst/>
              <a:cxnLst/>
              <a:rect l="l" t="t" r="r" b="b"/>
              <a:pathLst>
                <a:path w="6677025" h="1770380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3"/>
                  </a:lnTo>
                  <a:lnTo>
                    <a:pt x="80904" y="47450"/>
                  </a:lnTo>
                  <a:lnTo>
                    <a:pt x="47454" y="80899"/>
                  </a:lnTo>
                  <a:lnTo>
                    <a:pt x="21955" y="121005"/>
                  </a:lnTo>
                  <a:lnTo>
                    <a:pt x="5704" y="166471"/>
                  </a:lnTo>
                  <a:lnTo>
                    <a:pt x="0" y="216001"/>
                  </a:lnTo>
                  <a:lnTo>
                    <a:pt x="0" y="1554149"/>
                  </a:lnTo>
                  <a:lnTo>
                    <a:pt x="5704" y="1603675"/>
                  </a:lnTo>
                  <a:lnTo>
                    <a:pt x="21955" y="1649140"/>
                  </a:lnTo>
                  <a:lnTo>
                    <a:pt x="47454" y="1689246"/>
                  </a:lnTo>
                  <a:lnTo>
                    <a:pt x="80904" y="1722697"/>
                  </a:lnTo>
                  <a:lnTo>
                    <a:pt x="121011" y="1748196"/>
                  </a:lnTo>
                  <a:lnTo>
                    <a:pt x="166475" y="1764446"/>
                  </a:lnTo>
                  <a:lnTo>
                    <a:pt x="216001" y="1770151"/>
                  </a:lnTo>
                  <a:lnTo>
                    <a:pt x="6460947" y="1770151"/>
                  </a:lnTo>
                  <a:lnTo>
                    <a:pt x="6510477" y="1764446"/>
                  </a:lnTo>
                  <a:lnTo>
                    <a:pt x="6555943" y="1748196"/>
                  </a:lnTo>
                  <a:lnTo>
                    <a:pt x="6596049" y="1722697"/>
                  </a:lnTo>
                  <a:lnTo>
                    <a:pt x="6629498" y="1689246"/>
                  </a:lnTo>
                  <a:lnTo>
                    <a:pt x="6654995" y="1649140"/>
                  </a:lnTo>
                  <a:lnTo>
                    <a:pt x="6671244" y="1603675"/>
                  </a:lnTo>
                  <a:lnTo>
                    <a:pt x="6676948" y="1554149"/>
                  </a:lnTo>
                  <a:lnTo>
                    <a:pt x="6676948" y="216001"/>
                  </a:lnTo>
                  <a:lnTo>
                    <a:pt x="6671244" y="166471"/>
                  </a:lnTo>
                  <a:lnTo>
                    <a:pt x="6654995" y="121005"/>
                  </a:lnTo>
                  <a:lnTo>
                    <a:pt x="6629498" y="80899"/>
                  </a:lnTo>
                  <a:lnTo>
                    <a:pt x="6596049" y="47450"/>
                  </a:lnTo>
                  <a:lnTo>
                    <a:pt x="6555943" y="21953"/>
                  </a:lnTo>
                  <a:lnTo>
                    <a:pt x="6510477" y="5704"/>
                  </a:lnTo>
                  <a:lnTo>
                    <a:pt x="6460947" y="0"/>
                  </a:lnTo>
                  <a:lnTo>
                    <a:pt x="21600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611300" y="526548"/>
            <a:ext cx="5955030" cy="394980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241340" marR="5080" indent="-229273">
              <a:lnSpc>
                <a:spcPts val="1400"/>
              </a:lnSpc>
              <a:spcBef>
                <a:spcPts val="280"/>
              </a:spcBef>
            </a:pPr>
            <a:r>
              <a:rPr sz="1200" b="1" spc="-114" dirty="0">
                <a:solidFill>
                  <a:srgbClr val="002F2F"/>
                </a:solidFill>
                <a:latin typeface="Arial"/>
                <a:cs typeface="Arial"/>
              </a:rPr>
              <a:t>15.</a:t>
            </a:r>
            <a:r>
              <a:rPr sz="1200" b="1" spc="3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Which of</a:t>
            </a:r>
            <a:r>
              <a:rPr sz="1200" b="1" spc="-5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50" dirty="0">
                <a:solidFill>
                  <a:srgbClr val="002F2F"/>
                </a:solidFill>
                <a:latin typeface="Arial"/>
                <a:cs typeface="Arial"/>
              </a:rPr>
              <a:t>the</a:t>
            </a:r>
            <a:r>
              <a:rPr sz="1200" b="1" spc="-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following special waste</a:t>
            </a:r>
            <a:r>
              <a:rPr sz="1200" b="1" spc="-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has a</a:t>
            </a:r>
            <a:r>
              <a:rPr sz="1200" b="1" spc="-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higher</a:t>
            </a:r>
            <a:r>
              <a:rPr sz="1200" b="1" spc="-3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average daily </a:t>
            </a:r>
            <a:r>
              <a:rPr sz="1200" b="1" spc="50" dirty="0">
                <a:solidFill>
                  <a:srgbClr val="002F2F"/>
                </a:solidFill>
                <a:latin typeface="Arial"/>
                <a:cs typeface="Arial"/>
              </a:rPr>
              <a:t>quantity</a:t>
            </a:r>
            <a:r>
              <a:rPr sz="1200" b="1" spc="-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002F2F"/>
                </a:solidFill>
                <a:latin typeface="Arial"/>
                <a:cs typeface="Arial"/>
              </a:rPr>
              <a:t>(not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disposed</a:t>
            </a:r>
            <a:r>
              <a:rPr sz="1200" b="1" spc="-4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of</a:t>
            </a:r>
            <a:r>
              <a:rPr sz="1200" b="1" spc="-7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95" dirty="0">
                <a:solidFill>
                  <a:srgbClr val="002F2F"/>
                </a:solidFill>
                <a:latin typeface="Arial"/>
                <a:cs typeface="Arial"/>
              </a:rPr>
              <a:t>at</a:t>
            </a:r>
            <a:r>
              <a:rPr sz="1200" b="1" spc="-4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landfills)</a:t>
            </a:r>
            <a:r>
              <a:rPr sz="1200" b="1" spc="-4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and</a:t>
            </a:r>
            <a:r>
              <a:rPr sz="1200" b="1" spc="-4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75" dirty="0">
                <a:solidFill>
                  <a:srgbClr val="002F2F"/>
                </a:solidFill>
                <a:latin typeface="Arial"/>
                <a:cs typeface="Arial"/>
              </a:rPr>
              <a:t>what</a:t>
            </a:r>
            <a:r>
              <a:rPr sz="1200" b="1" spc="-4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-25" dirty="0">
                <a:solidFill>
                  <a:srgbClr val="002F2F"/>
                </a:solidFill>
                <a:latin typeface="Arial"/>
                <a:cs typeface="Arial"/>
              </a:rPr>
              <a:t>is</a:t>
            </a:r>
            <a:r>
              <a:rPr sz="1200" b="1" spc="-6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50" dirty="0">
                <a:solidFill>
                  <a:srgbClr val="002F2F"/>
                </a:solidFill>
                <a:latin typeface="Arial"/>
                <a:cs typeface="Arial"/>
              </a:rPr>
              <a:t>the</a:t>
            </a:r>
            <a:r>
              <a:rPr sz="1200" b="1" spc="-6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55" dirty="0">
                <a:solidFill>
                  <a:srgbClr val="002F2F"/>
                </a:solidFill>
                <a:latin typeface="Arial"/>
                <a:cs typeface="Arial"/>
              </a:rPr>
              <a:t>treatment</a:t>
            </a:r>
            <a:r>
              <a:rPr sz="1200" b="1" spc="-4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002F2F"/>
                </a:solidFill>
                <a:latin typeface="Arial"/>
                <a:cs typeface="Arial"/>
              </a:rPr>
              <a:t>method?</a:t>
            </a:r>
            <a:endParaRPr sz="1200" b="1" dirty="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56031" y="1069396"/>
            <a:ext cx="2343785" cy="379591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2" marR="5080">
              <a:lnSpc>
                <a:spcPts val="1300"/>
              </a:lnSpc>
              <a:spcBef>
                <a:spcPts val="360"/>
              </a:spcBef>
            </a:pPr>
            <a:r>
              <a:rPr sz="1200" b="1" dirty="0">
                <a:solidFill>
                  <a:srgbClr val="104B95"/>
                </a:solidFill>
                <a:latin typeface="Arial"/>
                <a:cs typeface="Arial"/>
              </a:rPr>
              <a:t>Incineration</a:t>
            </a:r>
            <a:r>
              <a:rPr sz="1200" b="1" spc="30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04B95"/>
                </a:solidFill>
                <a:latin typeface="Arial"/>
                <a:cs typeface="Arial"/>
              </a:rPr>
              <a:t>ash</a:t>
            </a:r>
            <a:r>
              <a:rPr sz="1200" b="1" spc="35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04B95"/>
                </a:solidFill>
                <a:latin typeface="Arial"/>
                <a:cs typeface="Arial"/>
              </a:rPr>
              <a:t>and</a:t>
            </a:r>
            <a:r>
              <a:rPr sz="1200" b="1" spc="35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104B95"/>
                </a:solidFill>
                <a:latin typeface="Arial"/>
                <a:cs typeface="Arial"/>
              </a:rPr>
              <a:t>pulverised </a:t>
            </a:r>
            <a:r>
              <a:rPr sz="1200" b="1" dirty="0">
                <a:solidFill>
                  <a:srgbClr val="104B95"/>
                </a:solidFill>
                <a:latin typeface="Arial"/>
                <a:cs typeface="Arial"/>
              </a:rPr>
              <a:t>fuel</a:t>
            </a:r>
            <a:r>
              <a:rPr sz="1200" b="1" spc="5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04B95"/>
                </a:solidFill>
                <a:latin typeface="Arial"/>
                <a:cs typeface="Arial"/>
              </a:rPr>
              <a:t>ash,</a:t>
            </a:r>
            <a:r>
              <a:rPr sz="1200" b="1" spc="5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04B95"/>
                </a:solidFill>
                <a:latin typeface="Arial"/>
                <a:cs typeface="Arial"/>
              </a:rPr>
              <a:t>incinerated</a:t>
            </a:r>
            <a:r>
              <a:rPr sz="1200" b="1" spc="5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spc="95" dirty="0">
                <a:solidFill>
                  <a:srgbClr val="104B95"/>
                </a:solidFill>
                <a:latin typeface="Arial"/>
                <a:cs typeface="Arial"/>
              </a:rPr>
              <a:t>at</a:t>
            </a:r>
            <a:r>
              <a:rPr sz="1200" b="1" spc="-45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spc="-40" dirty="0">
                <a:solidFill>
                  <a:srgbClr val="104B95"/>
                </a:solidFill>
                <a:latin typeface="Arial"/>
                <a:cs typeface="Arial"/>
              </a:rPr>
              <a:t>T·PARK</a:t>
            </a:r>
            <a:endParaRPr sz="1200" b="1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119675" y="1073193"/>
            <a:ext cx="2618740" cy="379591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2" marR="586838">
              <a:lnSpc>
                <a:spcPts val="1300"/>
              </a:lnSpc>
              <a:spcBef>
                <a:spcPts val="360"/>
              </a:spcBef>
            </a:pPr>
            <a:r>
              <a:rPr sz="1200" b="1" dirty="0">
                <a:solidFill>
                  <a:srgbClr val="104B95"/>
                </a:solidFill>
                <a:latin typeface="Arial"/>
                <a:cs typeface="Arial"/>
              </a:rPr>
              <a:t>Dewatered</a:t>
            </a:r>
            <a:r>
              <a:rPr sz="1200" b="1" spc="-10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04B95"/>
                </a:solidFill>
                <a:latin typeface="Arial"/>
                <a:cs typeface="Arial"/>
              </a:rPr>
              <a:t>sewage</a:t>
            </a:r>
            <a:r>
              <a:rPr sz="1200" b="1" spc="-5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104B95"/>
                </a:solidFill>
                <a:latin typeface="Arial"/>
                <a:cs typeface="Arial"/>
              </a:rPr>
              <a:t>sludge, </a:t>
            </a:r>
            <a:r>
              <a:rPr sz="1200" b="1" dirty="0">
                <a:solidFill>
                  <a:srgbClr val="104B95"/>
                </a:solidFill>
                <a:latin typeface="Arial"/>
                <a:cs typeface="Arial"/>
              </a:rPr>
              <a:t>incinerated</a:t>
            </a:r>
            <a:r>
              <a:rPr sz="1200" b="1" spc="40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spc="95" dirty="0">
                <a:solidFill>
                  <a:srgbClr val="104B95"/>
                </a:solidFill>
                <a:latin typeface="Arial"/>
                <a:cs typeface="Arial"/>
              </a:rPr>
              <a:t>at</a:t>
            </a:r>
            <a:r>
              <a:rPr sz="1200" b="1" spc="-15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104B95"/>
                </a:solidFill>
                <a:latin typeface="Arial"/>
                <a:cs typeface="Arial"/>
              </a:rPr>
              <a:t>T·PARK</a:t>
            </a:r>
            <a:endParaRPr sz="1200" b="1" dirty="0">
              <a:latin typeface="Arial"/>
              <a:cs typeface="Arial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432000" y="2465053"/>
            <a:ext cx="6696075" cy="1583690"/>
            <a:chOff x="431998" y="2465053"/>
            <a:chExt cx="6696075" cy="1583690"/>
          </a:xfrm>
        </p:grpSpPr>
        <p:sp>
          <p:nvSpPr>
            <p:cNvPr id="14" name="object 14"/>
            <p:cNvSpPr/>
            <p:nvPr/>
          </p:nvSpPr>
          <p:spPr>
            <a:xfrm>
              <a:off x="441523" y="2474582"/>
              <a:ext cx="6677025" cy="1564640"/>
            </a:xfrm>
            <a:custGeom>
              <a:avLst/>
              <a:gdLst/>
              <a:ahLst/>
              <a:cxnLst/>
              <a:rect l="l" t="t" r="r" b="b"/>
              <a:pathLst>
                <a:path w="6677025" h="1564639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3"/>
                  </a:lnTo>
                  <a:lnTo>
                    <a:pt x="80904" y="47450"/>
                  </a:lnTo>
                  <a:lnTo>
                    <a:pt x="47454" y="80899"/>
                  </a:lnTo>
                  <a:lnTo>
                    <a:pt x="21955" y="121005"/>
                  </a:lnTo>
                  <a:lnTo>
                    <a:pt x="5704" y="166471"/>
                  </a:lnTo>
                  <a:lnTo>
                    <a:pt x="0" y="216001"/>
                  </a:lnTo>
                  <a:lnTo>
                    <a:pt x="0" y="1348320"/>
                  </a:lnTo>
                  <a:lnTo>
                    <a:pt x="5704" y="1397847"/>
                  </a:lnTo>
                  <a:lnTo>
                    <a:pt x="21955" y="1443311"/>
                  </a:lnTo>
                  <a:lnTo>
                    <a:pt x="47454" y="1483417"/>
                  </a:lnTo>
                  <a:lnTo>
                    <a:pt x="80904" y="1516868"/>
                  </a:lnTo>
                  <a:lnTo>
                    <a:pt x="121011" y="1542367"/>
                  </a:lnTo>
                  <a:lnTo>
                    <a:pt x="166475" y="1558617"/>
                  </a:lnTo>
                  <a:lnTo>
                    <a:pt x="216001" y="1564322"/>
                  </a:lnTo>
                  <a:lnTo>
                    <a:pt x="6460947" y="1564322"/>
                  </a:lnTo>
                  <a:lnTo>
                    <a:pt x="6510477" y="1558617"/>
                  </a:lnTo>
                  <a:lnTo>
                    <a:pt x="6555943" y="1542367"/>
                  </a:lnTo>
                  <a:lnTo>
                    <a:pt x="6596049" y="1516868"/>
                  </a:lnTo>
                  <a:lnTo>
                    <a:pt x="6629498" y="1483417"/>
                  </a:lnTo>
                  <a:lnTo>
                    <a:pt x="6654995" y="1443311"/>
                  </a:lnTo>
                  <a:lnTo>
                    <a:pt x="6671244" y="1397847"/>
                  </a:lnTo>
                  <a:lnTo>
                    <a:pt x="6676948" y="1348320"/>
                  </a:lnTo>
                  <a:lnTo>
                    <a:pt x="6676948" y="216001"/>
                  </a:lnTo>
                  <a:lnTo>
                    <a:pt x="6671244" y="166471"/>
                  </a:lnTo>
                  <a:lnTo>
                    <a:pt x="6654995" y="121005"/>
                  </a:lnTo>
                  <a:lnTo>
                    <a:pt x="6629498" y="80899"/>
                  </a:lnTo>
                  <a:lnTo>
                    <a:pt x="6596049" y="47450"/>
                  </a:lnTo>
                  <a:lnTo>
                    <a:pt x="6555943" y="21953"/>
                  </a:lnTo>
                  <a:lnTo>
                    <a:pt x="6510477" y="5704"/>
                  </a:lnTo>
                  <a:lnTo>
                    <a:pt x="6460947" y="0"/>
                  </a:lnTo>
                  <a:lnTo>
                    <a:pt x="21600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32000" y="2465053"/>
              <a:ext cx="6696075" cy="528955"/>
            </a:xfrm>
            <a:custGeom>
              <a:avLst/>
              <a:gdLst/>
              <a:ahLst/>
              <a:cxnLst/>
              <a:rect l="l" t="t" r="r" b="b"/>
              <a:pathLst>
                <a:path w="6696075" h="528955">
                  <a:moveTo>
                    <a:pt x="6470472" y="0"/>
                  </a:moveTo>
                  <a:lnTo>
                    <a:pt x="225526" y="0"/>
                  </a:lnTo>
                  <a:lnTo>
                    <a:pt x="181995" y="4692"/>
                  </a:lnTo>
                  <a:lnTo>
                    <a:pt x="141450" y="18152"/>
                  </a:lnTo>
                  <a:lnTo>
                    <a:pt x="104759" y="39449"/>
                  </a:lnTo>
                  <a:lnTo>
                    <a:pt x="72791" y="67656"/>
                  </a:lnTo>
                  <a:lnTo>
                    <a:pt x="46415" y="101843"/>
                  </a:lnTo>
                  <a:lnTo>
                    <a:pt x="26499" y="141081"/>
                  </a:lnTo>
                  <a:lnTo>
                    <a:pt x="13913" y="184443"/>
                  </a:lnTo>
                  <a:lnTo>
                    <a:pt x="9525" y="231000"/>
                  </a:lnTo>
                  <a:lnTo>
                    <a:pt x="0" y="528802"/>
                  </a:lnTo>
                  <a:lnTo>
                    <a:pt x="6695998" y="528802"/>
                  </a:lnTo>
                  <a:lnTo>
                    <a:pt x="6686473" y="231000"/>
                  </a:lnTo>
                  <a:lnTo>
                    <a:pt x="6682085" y="184443"/>
                  </a:lnTo>
                  <a:lnTo>
                    <a:pt x="6669498" y="141081"/>
                  </a:lnTo>
                  <a:lnTo>
                    <a:pt x="6649583" y="101843"/>
                  </a:lnTo>
                  <a:lnTo>
                    <a:pt x="6623207" y="67656"/>
                  </a:lnTo>
                  <a:lnTo>
                    <a:pt x="6591239" y="39449"/>
                  </a:lnTo>
                  <a:lnTo>
                    <a:pt x="6554548" y="18152"/>
                  </a:lnTo>
                  <a:lnTo>
                    <a:pt x="6514003" y="4692"/>
                  </a:lnTo>
                  <a:lnTo>
                    <a:pt x="6470472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12002" y="3124586"/>
              <a:ext cx="243509" cy="243522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12002" y="3558085"/>
              <a:ext cx="243509" cy="243522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729603" y="3124586"/>
              <a:ext cx="243509" cy="243522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729603" y="3558085"/>
              <a:ext cx="243509" cy="243522"/>
            </a:xfrm>
            <a:prstGeom prst="rect">
              <a:avLst/>
            </a:prstGeom>
          </p:spPr>
        </p:pic>
      </p:grpSp>
      <p:sp>
        <p:nvSpPr>
          <p:cNvPr id="20" name="object 20"/>
          <p:cNvSpPr txBox="1"/>
          <p:nvPr/>
        </p:nvSpPr>
        <p:spPr>
          <a:xfrm>
            <a:off x="599300" y="2517595"/>
            <a:ext cx="6320790" cy="394980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241340" marR="5080" indent="-229273">
              <a:lnSpc>
                <a:spcPts val="1400"/>
              </a:lnSpc>
              <a:spcBef>
                <a:spcPts val="280"/>
              </a:spcBef>
            </a:pPr>
            <a:r>
              <a:rPr sz="1200" b="1" spc="-105" dirty="0">
                <a:solidFill>
                  <a:srgbClr val="002F2F"/>
                </a:solidFill>
                <a:latin typeface="Arial"/>
                <a:cs typeface="Arial"/>
              </a:rPr>
              <a:t>16.</a:t>
            </a:r>
            <a:r>
              <a:rPr sz="1200" b="1" spc="-4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Which</a:t>
            </a:r>
            <a:r>
              <a:rPr sz="1200" b="1" spc="11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50" dirty="0">
                <a:solidFill>
                  <a:srgbClr val="002F2F"/>
                </a:solidFill>
                <a:latin typeface="Arial"/>
                <a:cs typeface="Arial"/>
              </a:rPr>
              <a:t>of</a:t>
            </a:r>
            <a:r>
              <a:rPr sz="1200" b="1" spc="6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65" dirty="0">
                <a:solidFill>
                  <a:srgbClr val="002F2F"/>
                </a:solidFill>
                <a:latin typeface="Arial"/>
                <a:cs typeface="Arial"/>
              </a:rPr>
              <a:t>the</a:t>
            </a:r>
            <a:r>
              <a:rPr sz="1200" b="1" spc="10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50" dirty="0">
                <a:solidFill>
                  <a:srgbClr val="002F2F"/>
                </a:solidFill>
                <a:latin typeface="Arial"/>
                <a:cs typeface="Arial"/>
              </a:rPr>
              <a:t>following</a:t>
            </a:r>
            <a:r>
              <a:rPr sz="1200" b="1" spc="11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is</a:t>
            </a:r>
            <a:r>
              <a:rPr sz="1200" b="1" spc="9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65" dirty="0">
                <a:solidFill>
                  <a:srgbClr val="002F2F"/>
                </a:solidFill>
                <a:latin typeface="Arial"/>
                <a:cs typeface="Arial"/>
              </a:rPr>
              <a:t>the</a:t>
            </a:r>
            <a:r>
              <a:rPr sz="1200" b="1" spc="9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75" dirty="0">
                <a:solidFill>
                  <a:srgbClr val="002F2F"/>
                </a:solidFill>
                <a:latin typeface="Arial"/>
                <a:cs typeface="Arial"/>
              </a:rPr>
              <a:t>treatment</a:t>
            </a:r>
            <a:r>
              <a:rPr sz="1200" b="1" spc="10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60" dirty="0">
                <a:solidFill>
                  <a:srgbClr val="002F2F"/>
                </a:solidFill>
                <a:latin typeface="Arial"/>
                <a:cs typeface="Arial"/>
              </a:rPr>
              <a:t>method</a:t>
            </a:r>
            <a:r>
              <a:rPr sz="1200" b="1" spc="11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for</a:t>
            </a:r>
            <a:r>
              <a:rPr sz="1200" b="1" spc="8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sewage</a:t>
            </a:r>
            <a:r>
              <a:rPr sz="1200" b="1" spc="10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sludge</a:t>
            </a:r>
            <a:r>
              <a:rPr sz="1200" b="1" spc="11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002F2F"/>
                </a:solidFill>
                <a:latin typeface="Arial"/>
                <a:cs typeface="Arial"/>
              </a:rPr>
              <a:t>generated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from</a:t>
            </a:r>
            <a:r>
              <a:rPr sz="1200" b="1" spc="-2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002F2F"/>
                </a:solidFill>
                <a:latin typeface="Arial"/>
                <a:cs typeface="Arial"/>
              </a:rPr>
              <a:t>sewage</a:t>
            </a:r>
            <a:r>
              <a:rPr sz="1200" b="1" spc="-4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55" dirty="0">
                <a:solidFill>
                  <a:srgbClr val="002F2F"/>
                </a:solidFill>
                <a:latin typeface="Arial"/>
                <a:cs typeface="Arial"/>
              </a:rPr>
              <a:t>treatment</a:t>
            </a:r>
            <a:r>
              <a:rPr sz="1200" b="1" spc="-1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002F2F"/>
                </a:solidFill>
                <a:latin typeface="Arial"/>
                <a:cs typeface="Arial"/>
              </a:rPr>
              <a:t>works</a:t>
            </a:r>
            <a:r>
              <a:rPr sz="1200" b="1" spc="-1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in</a:t>
            </a:r>
            <a:r>
              <a:rPr sz="1200" b="1" spc="-1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Hong</a:t>
            </a:r>
            <a:r>
              <a:rPr sz="1200" b="1" spc="-1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002F2F"/>
                </a:solidFill>
                <a:latin typeface="Arial"/>
                <a:cs typeface="Arial"/>
              </a:rPr>
              <a:t>Kong?</a:t>
            </a:r>
            <a:endParaRPr sz="1200" b="1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43370" y="3123180"/>
            <a:ext cx="242633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2">
              <a:spcBef>
                <a:spcPts val="100"/>
              </a:spcBef>
            </a:pPr>
            <a:r>
              <a:rPr sz="1200" b="1" dirty="0">
                <a:solidFill>
                  <a:srgbClr val="104B95"/>
                </a:solidFill>
                <a:latin typeface="Arial"/>
                <a:cs typeface="Arial"/>
              </a:rPr>
              <a:t>Disposed</a:t>
            </a:r>
            <a:r>
              <a:rPr sz="1200" b="1" spc="-60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04B95"/>
                </a:solidFill>
                <a:latin typeface="Arial"/>
                <a:cs typeface="Arial"/>
              </a:rPr>
              <a:t>of</a:t>
            </a:r>
            <a:r>
              <a:rPr sz="1200" b="1" spc="-90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spc="95" dirty="0">
                <a:solidFill>
                  <a:srgbClr val="104B95"/>
                </a:solidFill>
                <a:latin typeface="Arial"/>
                <a:cs typeface="Arial"/>
              </a:rPr>
              <a:t>at</a:t>
            </a:r>
            <a:r>
              <a:rPr sz="1200" b="1" spc="-60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spc="-10" dirty="0" smtClean="0">
                <a:solidFill>
                  <a:srgbClr val="104B95"/>
                </a:solidFill>
                <a:latin typeface="Arial"/>
                <a:cs typeface="Arial"/>
              </a:rPr>
              <a:t>landfills</a:t>
            </a:r>
            <a:endParaRPr sz="1200" b="1" dirty="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085881" y="3130941"/>
            <a:ext cx="91821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2">
              <a:spcBef>
                <a:spcPts val="100"/>
              </a:spcBef>
            </a:pPr>
            <a:r>
              <a:rPr sz="1200" b="1" spc="-10" dirty="0">
                <a:solidFill>
                  <a:srgbClr val="104B95"/>
                </a:solidFill>
                <a:latin typeface="Arial"/>
                <a:cs typeface="Arial"/>
              </a:rPr>
              <a:t>Incineration</a:t>
            </a:r>
            <a:endParaRPr sz="1200" b="1" dirty="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085881" y="3556736"/>
            <a:ext cx="132969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2">
              <a:spcBef>
                <a:spcPts val="100"/>
              </a:spcBef>
            </a:pPr>
            <a:r>
              <a:rPr sz="1200" b="1" dirty="0">
                <a:solidFill>
                  <a:srgbClr val="104B95"/>
                </a:solidFill>
                <a:latin typeface="Arial"/>
                <a:cs typeface="Arial"/>
              </a:rPr>
              <a:t>Export</a:t>
            </a:r>
            <a:r>
              <a:rPr sz="1200" b="1" spc="-35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spc="70" dirty="0">
                <a:solidFill>
                  <a:srgbClr val="104B95"/>
                </a:solidFill>
                <a:latin typeface="Arial"/>
                <a:cs typeface="Arial"/>
              </a:rPr>
              <a:t>to</a:t>
            </a:r>
            <a:r>
              <a:rPr sz="1200" b="1" spc="-10" dirty="0">
                <a:solidFill>
                  <a:srgbClr val="104B95"/>
                </a:solidFill>
                <a:latin typeface="Arial"/>
                <a:cs typeface="Arial"/>
              </a:rPr>
              <a:t> oversea</a:t>
            </a:r>
            <a:endParaRPr sz="1200" b="1" dirty="0">
              <a:latin typeface="Arial"/>
              <a:cs typeface="Arial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431993" y="4299927"/>
            <a:ext cx="6696075" cy="758190"/>
          </a:xfrm>
          <a:custGeom>
            <a:avLst/>
            <a:gdLst/>
            <a:ahLst/>
            <a:cxnLst/>
            <a:rect l="l" t="t" r="r" b="b"/>
            <a:pathLst>
              <a:path w="6696075" h="758189">
                <a:moveTo>
                  <a:pt x="6695999" y="494474"/>
                </a:moveTo>
                <a:lnTo>
                  <a:pt x="6686474" y="216001"/>
                </a:lnTo>
                <a:lnTo>
                  <a:pt x="6680771" y="166471"/>
                </a:lnTo>
                <a:lnTo>
                  <a:pt x="6664528" y="121018"/>
                </a:lnTo>
                <a:lnTo>
                  <a:pt x="6639026" y="80911"/>
                </a:lnTo>
                <a:lnTo>
                  <a:pt x="6605575" y="47459"/>
                </a:lnTo>
                <a:lnTo>
                  <a:pt x="6565468" y="21958"/>
                </a:lnTo>
                <a:lnTo>
                  <a:pt x="6520002" y="5702"/>
                </a:lnTo>
                <a:lnTo>
                  <a:pt x="6470472" y="0"/>
                </a:lnTo>
                <a:lnTo>
                  <a:pt x="225526" y="0"/>
                </a:lnTo>
                <a:lnTo>
                  <a:pt x="176009" y="5702"/>
                </a:lnTo>
                <a:lnTo>
                  <a:pt x="130543" y="21958"/>
                </a:lnTo>
                <a:lnTo>
                  <a:pt x="90436" y="47459"/>
                </a:lnTo>
                <a:lnTo>
                  <a:pt x="56984" y="80911"/>
                </a:lnTo>
                <a:lnTo>
                  <a:pt x="31483" y="121018"/>
                </a:lnTo>
                <a:lnTo>
                  <a:pt x="15240" y="166471"/>
                </a:lnTo>
                <a:lnTo>
                  <a:pt x="9525" y="216001"/>
                </a:lnTo>
                <a:lnTo>
                  <a:pt x="0" y="494474"/>
                </a:lnTo>
                <a:lnTo>
                  <a:pt x="4660" y="494474"/>
                </a:lnTo>
                <a:lnTo>
                  <a:pt x="0" y="757720"/>
                </a:lnTo>
                <a:lnTo>
                  <a:pt x="6695999" y="757720"/>
                </a:lnTo>
                <a:lnTo>
                  <a:pt x="6691325" y="494474"/>
                </a:lnTo>
                <a:lnTo>
                  <a:pt x="6695999" y="494474"/>
                </a:lnTo>
                <a:close/>
              </a:path>
            </a:pathLst>
          </a:custGeom>
          <a:solidFill>
            <a:srgbClr val="72CB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917299" y="5178196"/>
            <a:ext cx="79121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2">
              <a:spcBef>
                <a:spcPts val="100"/>
              </a:spcBef>
            </a:pPr>
            <a:r>
              <a:rPr sz="1200" b="1" spc="65" dirty="0">
                <a:solidFill>
                  <a:srgbClr val="034EA2"/>
                </a:solidFill>
                <a:latin typeface="Arial"/>
                <a:cs typeface="Arial"/>
              </a:rPr>
              <a:t>0</a:t>
            </a:r>
            <a:r>
              <a:rPr sz="1200" b="1" spc="-4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200" b="1" spc="40" dirty="0" err="1">
                <a:solidFill>
                  <a:srgbClr val="034EA2"/>
                </a:solidFill>
                <a:latin typeface="Arial"/>
                <a:cs typeface="Arial"/>
              </a:rPr>
              <a:t>tonnes</a:t>
            </a:r>
            <a:endParaRPr sz="1200" b="1" dirty="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4034882" y="5178196"/>
            <a:ext cx="80899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2">
              <a:spcBef>
                <a:spcPts val="100"/>
              </a:spcBef>
            </a:pPr>
            <a:r>
              <a:rPr sz="1200" b="1" spc="75" dirty="0">
                <a:solidFill>
                  <a:srgbClr val="034EA2"/>
                </a:solidFill>
                <a:latin typeface="Arial"/>
                <a:cs typeface="Arial"/>
              </a:rPr>
              <a:t>68</a:t>
            </a:r>
            <a:r>
              <a:rPr sz="1200" b="1" spc="-4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200" b="1" spc="-10" dirty="0" err="1">
                <a:solidFill>
                  <a:srgbClr val="034EA2"/>
                </a:solidFill>
                <a:latin typeface="Arial"/>
                <a:cs typeface="Arial"/>
              </a:rPr>
              <a:t>tonnes</a:t>
            </a:r>
            <a:endParaRPr sz="1200" b="1" dirty="0">
              <a:latin typeface="Arial"/>
              <a:cs typeface="Arial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432001" y="4299923"/>
            <a:ext cx="6696075" cy="1647189"/>
            <a:chOff x="431998" y="4299921"/>
            <a:chExt cx="6696075" cy="1647189"/>
          </a:xfrm>
        </p:grpSpPr>
        <p:pic>
          <p:nvPicPr>
            <p:cNvPr id="28" name="object 2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12002" y="5182057"/>
              <a:ext cx="243509" cy="248945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12002" y="5554549"/>
              <a:ext cx="243509" cy="248945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729603" y="5182057"/>
              <a:ext cx="243509" cy="248945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729603" y="5554549"/>
              <a:ext cx="243509" cy="248945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441523" y="4309446"/>
              <a:ext cx="6677025" cy="1628139"/>
            </a:xfrm>
            <a:custGeom>
              <a:avLst/>
              <a:gdLst/>
              <a:ahLst/>
              <a:cxnLst/>
              <a:rect l="l" t="t" r="r" b="b"/>
              <a:pathLst>
                <a:path w="6677025" h="1628139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3"/>
                  </a:lnTo>
                  <a:lnTo>
                    <a:pt x="80904" y="47450"/>
                  </a:lnTo>
                  <a:lnTo>
                    <a:pt x="47454" y="80899"/>
                  </a:lnTo>
                  <a:lnTo>
                    <a:pt x="21955" y="121005"/>
                  </a:lnTo>
                  <a:lnTo>
                    <a:pt x="5704" y="166471"/>
                  </a:lnTo>
                  <a:lnTo>
                    <a:pt x="0" y="216001"/>
                  </a:lnTo>
                  <a:lnTo>
                    <a:pt x="0" y="1411947"/>
                  </a:lnTo>
                  <a:lnTo>
                    <a:pt x="5704" y="1461474"/>
                  </a:lnTo>
                  <a:lnTo>
                    <a:pt x="21955" y="1506938"/>
                  </a:lnTo>
                  <a:lnTo>
                    <a:pt x="47454" y="1547044"/>
                  </a:lnTo>
                  <a:lnTo>
                    <a:pt x="80904" y="1580495"/>
                  </a:lnTo>
                  <a:lnTo>
                    <a:pt x="121011" y="1605994"/>
                  </a:lnTo>
                  <a:lnTo>
                    <a:pt x="166475" y="1622244"/>
                  </a:lnTo>
                  <a:lnTo>
                    <a:pt x="216001" y="1627949"/>
                  </a:lnTo>
                  <a:lnTo>
                    <a:pt x="6460947" y="1627949"/>
                  </a:lnTo>
                  <a:lnTo>
                    <a:pt x="6510477" y="1622244"/>
                  </a:lnTo>
                  <a:lnTo>
                    <a:pt x="6555943" y="1605994"/>
                  </a:lnTo>
                  <a:lnTo>
                    <a:pt x="6596049" y="1580495"/>
                  </a:lnTo>
                  <a:lnTo>
                    <a:pt x="6629498" y="1547044"/>
                  </a:lnTo>
                  <a:lnTo>
                    <a:pt x="6654995" y="1506938"/>
                  </a:lnTo>
                  <a:lnTo>
                    <a:pt x="6671244" y="1461474"/>
                  </a:lnTo>
                  <a:lnTo>
                    <a:pt x="6676948" y="1411947"/>
                  </a:lnTo>
                  <a:lnTo>
                    <a:pt x="6676948" y="216001"/>
                  </a:lnTo>
                  <a:lnTo>
                    <a:pt x="6671244" y="166471"/>
                  </a:lnTo>
                  <a:lnTo>
                    <a:pt x="6654995" y="121005"/>
                  </a:lnTo>
                  <a:lnTo>
                    <a:pt x="6629498" y="80899"/>
                  </a:lnTo>
                  <a:lnTo>
                    <a:pt x="6596049" y="47450"/>
                  </a:lnTo>
                  <a:lnTo>
                    <a:pt x="6555943" y="21953"/>
                  </a:lnTo>
                  <a:lnTo>
                    <a:pt x="6510477" y="5704"/>
                  </a:lnTo>
                  <a:lnTo>
                    <a:pt x="6460947" y="0"/>
                  </a:lnTo>
                  <a:lnTo>
                    <a:pt x="21600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587000" y="4362989"/>
            <a:ext cx="6412230" cy="574516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241340" marR="5080" indent="-229273" algn="just">
              <a:lnSpc>
                <a:spcPts val="1400"/>
              </a:lnSpc>
              <a:spcBef>
                <a:spcPts val="280"/>
              </a:spcBef>
            </a:pPr>
            <a:r>
              <a:rPr sz="1200" b="1" spc="-160" dirty="0">
                <a:solidFill>
                  <a:srgbClr val="002F2F"/>
                </a:solidFill>
                <a:latin typeface="Arial"/>
                <a:cs typeface="Arial"/>
              </a:rPr>
              <a:t>17.</a:t>
            </a:r>
            <a:r>
              <a:rPr sz="1200" b="1" spc="21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According</a:t>
            </a:r>
            <a:r>
              <a:rPr sz="1200" b="1" spc="10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80" dirty="0">
                <a:solidFill>
                  <a:srgbClr val="002F2F"/>
                </a:solidFill>
                <a:latin typeface="Arial"/>
                <a:cs typeface="Arial"/>
              </a:rPr>
              <a:t>to</a:t>
            </a:r>
            <a:r>
              <a:rPr sz="1200" b="1" spc="10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55" dirty="0">
                <a:solidFill>
                  <a:srgbClr val="002F2F"/>
                </a:solidFill>
                <a:latin typeface="Arial"/>
                <a:cs typeface="Arial"/>
              </a:rPr>
              <a:t>the</a:t>
            </a:r>
            <a:r>
              <a:rPr sz="1200" b="1" spc="12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Monitoring</a:t>
            </a:r>
            <a:r>
              <a:rPr sz="1200" b="1" spc="12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of</a:t>
            </a:r>
            <a:r>
              <a:rPr sz="1200" b="1" spc="10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Solid</a:t>
            </a:r>
            <a:r>
              <a:rPr sz="1200" b="1" spc="12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Waste</a:t>
            </a:r>
            <a:r>
              <a:rPr sz="1200" b="1" spc="12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in</a:t>
            </a:r>
            <a:r>
              <a:rPr sz="1200" b="1" spc="12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Hong</a:t>
            </a:r>
            <a:r>
              <a:rPr sz="1200" b="1" spc="12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Kong</a:t>
            </a:r>
            <a:r>
              <a:rPr sz="1200" b="1" spc="12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2022</a:t>
            </a:r>
            <a:r>
              <a:rPr sz="1200" b="1" spc="12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published</a:t>
            </a:r>
            <a:r>
              <a:rPr sz="1200" b="1" spc="12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by</a:t>
            </a:r>
            <a:r>
              <a:rPr sz="1200" b="1" spc="10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30" dirty="0">
                <a:solidFill>
                  <a:srgbClr val="002F2F"/>
                </a:solidFill>
                <a:latin typeface="Arial"/>
                <a:cs typeface="Arial"/>
              </a:rPr>
              <a:t>the </a:t>
            </a:r>
            <a:r>
              <a:rPr sz="1200" b="1" spc="60" dirty="0">
                <a:solidFill>
                  <a:srgbClr val="002F2F"/>
                </a:solidFill>
                <a:latin typeface="Arial"/>
                <a:cs typeface="Arial"/>
              </a:rPr>
              <a:t>Environmental</a:t>
            </a:r>
            <a:r>
              <a:rPr sz="1200" b="1" spc="12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60" dirty="0">
                <a:solidFill>
                  <a:srgbClr val="002F2F"/>
                </a:solidFill>
                <a:latin typeface="Arial"/>
                <a:cs typeface="Arial"/>
              </a:rPr>
              <a:t>Protection</a:t>
            </a:r>
            <a:r>
              <a:rPr sz="1200" b="1" spc="12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70" dirty="0">
                <a:solidFill>
                  <a:srgbClr val="002F2F"/>
                </a:solidFill>
                <a:latin typeface="Arial"/>
                <a:cs typeface="Arial"/>
              </a:rPr>
              <a:t>Department,</a:t>
            </a:r>
            <a:r>
              <a:rPr sz="1200" b="1" spc="12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100" dirty="0">
                <a:solidFill>
                  <a:srgbClr val="002F2F"/>
                </a:solidFill>
                <a:latin typeface="Arial"/>
                <a:cs typeface="Arial"/>
              </a:rPr>
              <a:t>what</a:t>
            </a:r>
            <a:r>
              <a:rPr sz="1200" b="1" spc="12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is</a:t>
            </a:r>
            <a:r>
              <a:rPr sz="1200" b="1" spc="10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80" dirty="0">
                <a:solidFill>
                  <a:srgbClr val="002F2F"/>
                </a:solidFill>
                <a:latin typeface="Arial"/>
                <a:cs typeface="Arial"/>
              </a:rPr>
              <a:t>the</a:t>
            </a:r>
            <a:r>
              <a:rPr sz="1200" b="1" spc="12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average</a:t>
            </a:r>
            <a:r>
              <a:rPr sz="1200" b="1" spc="12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55" dirty="0">
                <a:solidFill>
                  <a:srgbClr val="002F2F"/>
                </a:solidFill>
                <a:latin typeface="Arial"/>
                <a:cs typeface="Arial"/>
              </a:rPr>
              <a:t>daily</a:t>
            </a:r>
            <a:r>
              <a:rPr sz="1200" b="1" spc="12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85" dirty="0">
                <a:solidFill>
                  <a:srgbClr val="002F2F"/>
                </a:solidFill>
                <a:latin typeface="Arial"/>
                <a:cs typeface="Arial"/>
              </a:rPr>
              <a:t>quantity</a:t>
            </a:r>
            <a:r>
              <a:rPr sz="1200" b="1" spc="12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35" dirty="0">
                <a:solidFill>
                  <a:srgbClr val="002F2F"/>
                </a:solidFill>
                <a:latin typeface="Arial"/>
                <a:cs typeface="Arial"/>
              </a:rPr>
              <a:t>of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dewatered sludge</a:t>
            </a:r>
            <a:r>
              <a:rPr sz="1200" b="1" spc="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disposed of</a:t>
            </a:r>
            <a:r>
              <a:rPr sz="1200" b="1" spc="-3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95" dirty="0">
                <a:solidFill>
                  <a:srgbClr val="002F2F"/>
                </a:solidFill>
                <a:latin typeface="Arial"/>
                <a:cs typeface="Arial"/>
              </a:rPr>
              <a:t>at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 landfills</a:t>
            </a:r>
            <a:r>
              <a:rPr sz="1200" b="1" spc="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in Hong</a:t>
            </a:r>
            <a:r>
              <a:rPr sz="1200" b="1" spc="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002F2F"/>
                </a:solidFill>
                <a:latin typeface="Arial"/>
                <a:cs typeface="Arial"/>
              </a:rPr>
              <a:t>Kong?</a:t>
            </a:r>
            <a:endParaRPr sz="1200" b="1">
              <a:latin typeface="Arial"/>
              <a:cs typeface="Arial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432001" y="6185822"/>
            <a:ext cx="6696075" cy="1583690"/>
            <a:chOff x="431998" y="6185822"/>
            <a:chExt cx="6696075" cy="1583690"/>
          </a:xfrm>
        </p:grpSpPr>
        <p:sp>
          <p:nvSpPr>
            <p:cNvPr id="35" name="object 35"/>
            <p:cNvSpPr/>
            <p:nvPr/>
          </p:nvSpPr>
          <p:spPr>
            <a:xfrm>
              <a:off x="441523" y="6195347"/>
              <a:ext cx="6677025" cy="1564640"/>
            </a:xfrm>
            <a:custGeom>
              <a:avLst/>
              <a:gdLst/>
              <a:ahLst/>
              <a:cxnLst/>
              <a:rect l="l" t="t" r="r" b="b"/>
              <a:pathLst>
                <a:path w="6677025" h="1564640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3"/>
                  </a:lnTo>
                  <a:lnTo>
                    <a:pt x="80904" y="47450"/>
                  </a:lnTo>
                  <a:lnTo>
                    <a:pt x="47454" y="80899"/>
                  </a:lnTo>
                  <a:lnTo>
                    <a:pt x="21955" y="121005"/>
                  </a:lnTo>
                  <a:lnTo>
                    <a:pt x="5704" y="166471"/>
                  </a:lnTo>
                  <a:lnTo>
                    <a:pt x="0" y="216001"/>
                  </a:lnTo>
                  <a:lnTo>
                    <a:pt x="0" y="1348320"/>
                  </a:lnTo>
                  <a:lnTo>
                    <a:pt x="5704" y="1397847"/>
                  </a:lnTo>
                  <a:lnTo>
                    <a:pt x="21955" y="1443311"/>
                  </a:lnTo>
                  <a:lnTo>
                    <a:pt x="47454" y="1483417"/>
                  </a:lnTo>
                  <a:lnTo>
                    <a:pt x="80904" y="1516868"/>
                  </a:lnTo>
                  <a:lnTo>
                    <a:pt x="121011" y="1542367"/>
                  </a:lnTo>
                  <a:lnTo>
                    <a:pt x="166475" y="1558617"/>
                  </a:lnTo>
                  <a:lnTo>
                    <a:pt x="216001" y="1564322"/>
                  </a:lnTo>
                  <a:lnTo>
                    <a:pt x="6460947" y="1564322"/>
                  </a:lnTo>
                  <a:lnTo>
                    <a:pt x="6510477" y="1558617"/>
                  </a:lnTo>
                  <a:lnTo>
                    <a:pt x="6555943" y="1542367"/>
                  </a:lnTo>
                  <a:lnTo>
                    <a:pt x="6596049" y="1516868"/>
                  </a:lnTo>
                  <a:lnTo>
                    <a:pt x="6629498" y="1483417"/>
                  </a:lnTo>
                  <a:lnTo>
                    <a:pt x="6654995" y="1443311"/>
                  </a:lnTo>
                  <a:lnTo>
                    <a:pt x="6671244" y="1397847"/>
                  </a:lnTo>
                  <a:lnTo>
                    <a:pt x="6676948" y="1348320"/>
                  </a:lnTo>
                  <a:lnTo>
                    <a:pt x="6676948" y="216001"/>
                  </a:lnTo>
                  <a:lnTo>
                    <a:pt x="6671244" y="166471"/>
                  </a:lnTo>
                  <a:lnTo>
                    <a:pt x="6654995" y="121005"/>
                  </a:lnTo>
                  <a:lnTo>
                    <a:pt x="6629498" y="80899"/>
                  </a:lnTo>
                  <a:lnTo>
                    <a:pt x="6596049" y="47450"/>
                  </a:lnTo>
                  <a:lnTo>
                    <a:pt x="6555943" y="21953"/>
                  </a:lnTo>
                  <a:lnTo>
                    <a:pt x="6510477" y="5704"/>
                  </a:lnTo>
                  <a:lnTo>
                    <a:pt x="6460947" y="0"/>
                  </a:lnTo>
                  <a:lnTo>
                    <a:pt x="21600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432000" y="6185824"/>
              <a:ext cx="6696075" cy="528955"/>
            </a:xfrm>
            <a:custGeom>
              <a:avLst/>
              <a:gdLst/>
              <a:ahLst/>
              <a:cxnLst/>
              <a:rect l="l" t="t" r="r" b="b"/>
              <a:pathLst>
                <a:path w="6696075" h="528954">
                  <a:moveTo>
                    <a:pt x="6470472" y="0"/>
                  </a:moveTo>
                  <a:lnTo>
                    <a:pt x="225526" y="0"/>
                  </a:lnTo>
                  <a:lnTo>
                    <a:pt x="181995" y="4692"/>
                  </a:lnTo>
                  <a:lnTo>
                    <a:pt x="141450" y="18152"/>
                  </a:lnTo>
                  <a:lnTo>
                    <a:pt x="104759" y="39449"/>
                  </a:lnTo>
                  <a:lnTo>
                    <a:pt x="72791" y="67656"/>
                  </a:lnTo>
                  <a:lnTo>
                    <a:pt x="46415" y="101843"/>
                  </a:lnTo>
                  <a:lnTo>
                    <a:pt x="26499" y="141081"/>
                  </a:lnTo>
                  <a:lnTo>
                    <a:pt x="13913" y="184443"/>
                  </a:lnTo>
                  <a:lnTo>
                    <a:pt x="9525" y="231000"/>
                  </a:lnTo>
                  <a:lnTo>
                    <a:pt x="0" y="528802"/>
                  </a:lnTo>
                  <a:lnTo>
                    <a:pt x="6695998" y="528802"/>
                  </a:lnTo>
                  <a:lnTo>
                    <a:pt x="6686473" y="231000"/>
                  </a:lnTo>
                  <a:lnTo>
                    <a:pt x="6682085" y="184443"/>
                  </a:lnTo>
                  <a:lnTo>
                    <a:pt x="6669498" y="141081"/>
                  </a:lnTo>
                  <a:lnTo>
                    <a:pt x="6649583" y="101843"/>
                  </a:lnTo>
                  <a:lnTo>
                    <a:pt x="6623207" y="67656"/>
                  </a:lnTo>
                  <a:lnTo>
                    <a:pt x="6591239" y="39449"/>
                  </a:lnTo>
                  <a:lnTo>
                    <a:pt x="6554548" y="18152"/>
                  </a:lnTo>
                  <a:lnTo>
                    <a:pt x="6514003" y="4692"/>
                  </a:lnTo>
                  <a:lnTo>
                    <a:pt x="6470472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" name="object 3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12002" y="6845352"/>
              <a:ext cx="243509" cy="243522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12002" y="7278851"/>
              <a:ext cx="243509" cy="243522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729603" y="6845352"/>
              <a:ext cx="243509" cy="243522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729603" y="7278851"/>
              <a:ext cx="243509" cy="243522"/>
            </a:xfrm>
            <a:prstGeom prst="rect">
              <a:avLst/>
            </a:prstGeom>
          </p:spPr>
        </p:pic>
      </p:grpSp>
      <p:sp>
        <p:nvSpPr>
          <p:cNvPr id="41" name="object 41"/>
          <p:cNvSpPr txBox="1"/>
          <p:nvPr/>
        </p:nvSpPr>
        <p:spPr>
          <a:xfrm>
            <a:off x="599300" y="6238361"/>
            <a:ext cx="6323330" cy="394980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241340" marR="5080" indent="-229273">
              <a:lnSpc>
                <a:spcPts val="1400"/>
              </a:lnSpc>
              <a:spcBef>
                <a:spcPts val="280"/>
              </a:spcBef>
            </a:pPr>
            <a:r>
              <a:rPr sz="1200" b="1" spc="-100" dirty="0">
                <a:solidFill>
                  <a:srgbClr val="002F2F"/>
                </a:solidFill>
                <a:latin typeface="Arial"/>
                <a:cs typeface="Arial"/>
              </a:rPr>
              <a:t>18.</a:t>
            </a:r>
            <a:r>
              <a:rPr sz="1200" b="1" spc="-114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75" dirty="0">
                <a:solidFill>
                  <a:srgbClr val="002F2F"/>
                </a:solidFill>
                <a:latin typeface="Arial"/>
                <a:cs typeface="Arial"/>
              </a:rPr>
              <a:t>Which</a:t>
            </a:r>
            <a:r>
              <a:rPr sz="1200" b="1" spc="12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65" dirty="0">
                <a:solidFill>
                  <a:srgbClr val="002F2F"/>
                </a:solidFill>
                <a:latin typeface="Arial"/>
                <a:cs typeface="Arial"/>
              </a:rPr>
              <a:t>of</a:t>
            </a:r>
            <a:r>
              <a:rPr sz="1200" b="1" spc="7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85" dirty="0">
                <a:solidFill>
                  <a:srgbClr val="002F2F"/>
                </a:solidFill>
                <a:latin typeface="Arial"/>
                <a:cs typeface="Arial"/>
              </a:rPr>
              <a:t>the</a:t>
            </a:r>
            <a:r>
              <a:rPr sz="1200" b="1" spc="12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85" dirty="0">
                <a:solidFill>
                  <a:srgbClr val="002F2F"/>
                </a:solidFill>
                <a:latin typeface="Arial"/>
                <a:cs typeface="Arial"/>
              </a:rPr>
              <a:t>following</a:t>
            </a:r>
            <a:r>
              <a:rPr sz="1200" b="1" spc="12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is</a:t>
            </a:r>
            <a:r>
              <a:rPr sz="1200" b="1" spc="10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90" dirty="0">
                <a:solidFill>
                  <a:srgbClr val="002F2F"/>
                </a:solidFill>
                <a:latin typeface="Arial"/>
                <a:cs typeface="Arial"/>
              </a:rPr>
              <a:t>the</a:t>
            </a:r>
            <a:r>
              <a:rPr sz="1200" b="1" spc="105" dirty="0">
                <a:solidFill>
                  <a:srgbClr val="002F2F"/>
                </a:solidFill>
                <a:latin typeface="Arial"/>
                <a:cs typeface="Arial"/>
              </a:rPr>
              <a:t> treatment</a:t>
            </a:r>
            <a:r>
              <a:rPr sz="1200" b="1" spc="12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90" dirty="0">
                <a:solidFill>
                  <a:srgbClr val="002F2F"/>
                </a:solidFill>
                <a:latin typeface="Arial"/>
                <a:cs typeface="Arial"/>
              </a:rPr>
              <a:t>method</a:t>
            </a:r>
            <a:r>
              <a:rPr sz="1200" b="1" spc="12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65" dirty="0">
                <a:solidFill>
                  <a:srgbClr val="002F2F"/>
                </a:solidFill>
                <a:latin typeface="Arial"/>
                <a:cs typeface="Arial"/>
              </a:rPr>
              <a:t>of</a:t>
            </a:r>
            <a:r>
              <a:rPr sz="1200" b="1" spc="8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90" dirty="0">
                <a:solidFill>
                  <a:srgbClr val="002F2F"/>
                </a:solidFill>
                <a:latin typeface="Arial"/>
                <a:cs typeface="Arial"/>
              </a:rPr>
              <a:t>the</a:t>
            </a:r>
            <a:r>
              <a:rPr sz="1200" b="1" spc="12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70" dirty="0">
                <a:solidFill>
                  <a:srgbClr val="002F2F"/>
                </a:solidFill>
                <a:latin typeface="Arial"/>
                <a:cs typeface="Arial"/>
              </a:rPr>
              <a:t>waterworks</a:t>
            </a:r>
            <a:r>
              <a:rPr sz="1200" b="1" spc="12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45" dirty="0">
                <a:solidFill>
                  <a:srgbClr val="002F2F"/>
                </a:solidFill>
                <a:latin typeface="Arial"/>
                <a:cs typeface="Arial"/>
              </a:rPr>
              <a:t>sludge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generated</a:t>
            </a:r>
            <a:r>
              <a:rPr sz="1200" b="1" spc="2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from</a:t>
            </a:r>
            <a:r>
              <a:rPr sz="1200" b="1" spc="2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water</a:t>
            </a:r>
            <a:r>
              <a:rPr sz="1200" b="1" spc="-4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55" dirty="0">
                <a:solidFill>
                  <a:srgbClr val="002F2F"/>
                </a:solidFill>
                <a:latin typeface="Arial"/>
                <a:cs typeface="Arial"/>
              </a:rPr>
              <a:t>treatment</a:t>
            </a:r>
            <a:r>
              <a:rPr sz="1200" b="1" spc="2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002F2F"/>
                </a:solidFill>
                <a:latin typeface="Arial"/>
                <a:cs typeface="Arial"/>
              </a:rPr>
              <a:t>works</a:t>
            </a:r>
            <a:r>
              <a:rPr sz="1200" b="1" spc="2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in</a:t>
            </a:r>
            <a:r>
              <a:rPr sz="1200" b="1" spc="2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Hong</a:t>
            </a:r>
            <a:r>
              <a:rPr sz="1200" b="1" spc="2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002F2F"/>
                </a:solidFill>
                <a:latin typeface="Arial"/>
                <a:cs typeface="Arial"/>
              </a:rPr>
              <a:t>Kong?</a:t>
            </a:r>
            <a:endParaRPr sz="1200" b="1">
              <a:latin typeface="Arial"/>
              <a:cs typeface="Arial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943371" y="6843949"/>
            <a:ext cx="242633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2">
              <a:spcBef>
                <a:spcPts val="100"/>
              </a:spcBef>
            </a:pPr>
            <a:r>
              <a:rPr sz="1200" b="1" dirty="0">
                <a:solidFill>
                  <a:srgbClr val="104B95"/>
                </a:solidFill>
                <a:latin typeface="Arial"/>
                <a:cs typeface="Arial"/>
              </a:rPr>
              <a:t>Disposed</a:t>
            </a:r>
            <a:r>
              <a:rPr sz="1200" b="1" spc="-60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04B95"/>
                </a:solidFill>
                <a:latin typeface="Arial"/>
                <a:cs typeface="Arial"/>
              </a:rPr>
              <a:t>of</a:t>
            </a:r>
            <a:r>
              <a:rPr sz="1200" b="1" spc="-90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spc="95" dirty="0">
                <a:solidFill>
                  <a:srgbClr val="104B95"/>
                </a:solidFill>
                <a:latin typeface="Arial"/>
                <a:cs typeface="Arial"/>
              </a:rPr>
              <a:t>at</a:t>
            </a:r>
            <a:r>
              <a:rPr sz="1200" b="1" spc="-60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104B95"/>
                </a:solidFill>
                <a:latin typeface="Arial"/>
                <a:cs typeface="Arial"/>
              </a:rPr>
              <a:t>landfills</a:t>
            </a:r>
            <a:endParaRPr sz="1200" b="1" dirty="0">
              <a:latin typeface="Arial"/>
              <a:cs typeface="Arial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4085881" y="6851706"/>
            <a:ext cx="91821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2">
              <a:spcBef>
                <a:spcPts val="100"/>
              </a:spcBef>
            </a:pPr>
            <a:r>
              <a:rPr sz="1200" b="1" spc="-10" dirty="0">
                <a:solidFill>
                  <a:srgbClr val="104B95"/>
                </a:solidFill>
                <a:latin typeface="Arial"/>
                <a:cs typeface="Arial"/>
              </a:rPr>
              <a:t>Incineration</a:t>
            </a:r>
            <a:endParaRPr sz="1200" b="1">
              <a:latin typeface="Arial"/>
              <a:cs typeface="Arial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4085881" y="7277501"/>
            <a:ext cx="132969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2">
              <a:spcBef>
                <a:spcPts val="100"/>
              </a:spcBef>
            </a:pPr>
            <a:r>
              <a:rPr sz="1200" b="1" dirty="0">
                <a:solidFill>
                  <a:srgbClr val="104B95"/>
                </a:solidFill>
                <a:latin typeface="Arial"/>
                <a:cs typeface="Arial"/>
              </a:rPr>
              <a:t>Export</a:t>
            </a:r>
            <a:r>
              <a:rPr sz="1200" b="1" spc="-35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spc="70" dirty="0">
                <a:solidFill>
                  <a:srgbClr val="104B95"/>
                </a:solidFill>
                <a:latin typeface="Arial"/>
                <a:cs typeface="Arial"/>
              </a:rPr>
              <a:t>to</a:t>
            </a:r>
            <a:r>
              <a:rPr sz="1200" b="1" spc="-10" dirty="0">
                <a:solidFill>
                  <a:srgbClr val="104B95"/>
                </a:solidFill>
                <a:latin typeface="Arial"/>
                <a:cs typeface="Arial"/>
              </a:rPr>
              <a:t> oversea</a:t>
            </a:r>
            <a:endParaRPr sz="1200" b="1">
              <a:latin typeface="Arial"/>
              <a:cs typeface="Arial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431992" y="8008099"/>
            <a:ext cx="6696075" cy="758190"/>
          </a:xfrm>
          <a:custGeom>
            <a:avLst/>
            <a:gdLst/>
            <a:ahLst/>
            <a:cxnLst/>
            <a:rect l="l" t="t" r="r" b="b"/>
            <a:pathLst>
              <a:path w="6696075" h="758190">
                <a:moveTo>
                  <a:pt x="6695999" y="494474"/>
                </a:moveTo>
                <a:lnTo>
                  <a:pt x="6686474" y="216001"/>
                </a:lnTo>
                <a:lnTo>
                  <a:pt x="6680771" y="166471"/>
                </a:lnTo>
                <a:lnTo>
                  <a:pt x="6664528" y="121005"/>
                </a:lnTo>
                <a:lnTo>
                  <a:pt x="6639026" y="80899"/>
                </a:lnTo>
                <a:lnTo>
                  <a:pt x="6605575" y="47459"/>
                </a:lnTo>
                <a:lnTo>
                  <a:pt x="6565468" y="21958"/>
                </a:lnTo>
                <a:lnTo>
                  <a:pt x="6520002" y="5702"/>
                </a:lnTo>
                <a:lnTo>
                  <a:pt x="6470472" y="0"/>
                </a:lnTo>
                <a:lnTo>
                  <a:pt x="225526" y="0"/>
                </a:lnTo>
                <a:lnTo>
                  <a:pt x="176009" y="5702"/>
                </a:lnTo>
                <a:lnTo>
                  <a:pt x="130543" y="21958"/>
                </a:lnTo>
                <a:lnTo>
                  <a:pt x="90436" y="47459"/>
                </a:lnTo>
                <a:lnTo>
                  <a:pt x="56984" y="80899"/>
                </a:lnTo>
                <a:lnTo>
                  <a:pt x="31483" y="121005"/>
                </a:lnTo>
                <a:lnTo>
                  <a:pt x="15240" y="166471"/>
                </a:lnTo>
                <a:lnTo>
                  <a:pt x="9525" y="216001"/>
                </a:lnTo>
                <a:lnTo>
                  <a:pt x="0" y="494474"/>
                </a:lnTo>
                <a:lnTo>
                  <a:pt x="4660" y="494474"/>
                </a:lnTo>
                <a:lnTo>
                  <a:pt x="0" y="757720"/>
                </a:lnTo>
                <a:lnTo>
                  <a:pt x="6695999" y="757720"/>
                </a:lnTo>
                <a:lnTo>
                  <a:pt x="6691325" y="494474"/>
                </a:lnTo>
                <a:lnTo>
                  <a:pt x="6695999" y="494474"/>
                </a:lnTo>
                <a:close/>
              </a:path>
            </a:pathLst>
          </a:custGeom>
          <a:solidFill>
            <a:srgbClr val="72CB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 txBox="1"/>
          <p:nvPr/>
        </p:nvSpPr>
        <p:spPr>
          <a:xfrm>
            <a:off x="917299" y="8894694"/>
            <a:ext cx="80645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2">
              <a:spcBef>
                <a:spcPts val="100"/>
              </a:spcBef>
            </a:pPr>
            <a:r>
              <a:rPr sz="1200" b="1" spc="65" dirty="0">
                <a:solidFill>
                  <a:srgbClr val="034EA2"/>
                </a:solidFill>
                <a:latin typeface="Arial"/>
                <a:cs typeface="Arial"/>
              </a:rPr>
              <a:t>30</a:t>
            </a:r>
            <a:r>
              <a:rPr sz="1200" b="1" spc="-4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200" b="1" spc="40" dirty="0" err="1" smtClean="0">
                <a:solidFill>
                  <a:srgbClr val="034EA2"/>
                </a:solidFill>
                <a:latin typeface="Arial"/>
                <a:cs typeface="Arial"/>
              </a:rPr>
              <a:t>tonnes</a:t>
            </a:r>
            <a:endParaRPr sz="1200" b="1" dirty="0">
              <a:latin typeface="Arial"/>
              <a:cs typeface="Arial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4034882" y="8894694"/>
            <a:ext cx="79883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2">
              <a:spcBef>
                <a:spcPts val="100"/>
              </a:spcBef>
            </a:pPr>
            <a:r>
              <a:rPr sz="1200" b="1" dirty="0">
                <a:solidFill>
                  <a:srgbClr val="034EA2"/>
                </a:solidFill>
                <a:latin typeface="Arial"/>
                <a:cs typeface="Arial"/>
              </a:rPr>
              <a:t>67</a:t>
            </a:r>
            <a:r>
              <a:rPr sz="1200" b="1" spc="-6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200" b="1" spc="-10" dirty="0" err="1" smtClean="0">
                <a:solidFill>
                  <a:srgbClr val="034EA2"/>
                </a:solidFill>
                <a:latin typeface="Arial"/>
                <a:cs typeface="Arial"/>
              </a:rPr>
              <a:t>tonnes</a:t>
            </a:r>
            <a:endParaRPr sz="1200" b="1" dirty="0">
              <a:latin typeface="Arial"/>
              <a:cs typeface="Arial"/>
            </a:endParaRPr>
          </a:p>
        </p:txBody>
      </p:sp>
      <p:pic>
        <p:nvPicPr>
          <p:cNvPr id="48" name="object 4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12004" y="8890224"/>
            <a:ext cx="243509" cy="248945"/>
          </a:xfrm>
          <a:prstGeom prst="rect">
            <a:avLst/>
          </a:prstGeom>
        </p:spPr>
      </p:pic>
      <p:pic>
        <p:nvPicPr>
          <p:cNvPr id="49" name="object 4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12004" y="9262716"/>
            <a:ext cx="243509" cy="248945"/>
          </a:xfrm>
          <a:prstGeom prst="rect">
            <a:avLst/>
          </a:prstGeom>
        </p:spPr>
      </p:pic>
      <p:pic>
        <p:nvPicPr>
          <p:cNvPr id="50" name="object 5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729605" y="8890224"/>
            <a:ext cx="243509" cy="248945"/>
          </a:xfrm>
          <a:prstGeom prst="rect">
            <a:avLst/>
          </a:prstGeom>
        </p:spPr>
      </p:pic>
      <p:pic>
        <p:nvPicPr>
          <p:cNvPr id="51" name="object 5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729605" y="9262716"/>
            <a:ext cx="243509" cy="248945"/>
          </a:xfrm>
          <a:prstGeom prst="rect">
            <a:avLst/>
          </a:prstGeom>
        </p:spPr>
      </p:pic>
      <p:sp>
        <p:nvSpPr>
          <p:cNvPr id="52" name="object 52"/>
          <p:cNvSpPr txBox="1"/>
          <p:nvPr/>
        </p:nvSpPr>
        <p:spPr>
          <a:xfrm>
            <a:off x="587000" y="8089137"/>
            <a:ext cx="6412230" cy="574516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241340" marR="5080" indent="-229273" algn="just">
              <a:lnSpc>
                <a:spcPts val="1400"/>
              </a:lnSpc>
              <a:spcBef>
                <a:spcPts val="280"/>
              </a:spcBef>
            </a:pPr>
            <a:r>
              <a:rPr sz="1200" b="1" spc="-155" dirty="0">
                <a:solidFill>
                  <a:srgbClr val="002F2F"/>
                </a:solidFill>
                <a:latin typeface="Arial"/>
                <a:cs typeface="Arial"/>
              </a:rPr>
              <a:t>19.</a:t>
            </a:r>
            <a:r>
              <a:rPr sz="1200" b="1" spc="9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According</a:t>
            </a:r>
            <a:r>
              <a:rPr sz="1200" b="1" spc="114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80" dirty="0">
                <a:solidFill>
                  <a:srgbClr val="002F2F"/>
                </a:solidFill>
                <a:latin typeface="Arial"/>
                <a:cs typeface="Arial"/>
              </a:rPr>
              <a:t>to</a:t>
            </a:r>
            <a:r>
              <a:rPr sz="1200" b="1" spc="114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55" dirty="0">
                <a:solidFill>
                  <a:srgbClr val="002F2F"/>
                </a:solidFill>
                <a:latin typeface="Arial"/>
                <a:cs typeface="Arial"/>
              </a:rPr>
              <a:t>the</a:t>
            </a:r>
            <a:r>
              <a:rPr sz="1200" b="1" spc="13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Monitoring</a:t>
            </a:r>
            <a:r>
              <a:rPr sz="1200" b="1" spc="13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of</a:t>
            </a:r>
            <a:r>
              <a:rPr sz="1200" b="1" spc="114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Solid</a:t>
            </a:r>
            <a:r>
              <a:rPr sz="1200" b="1" spc="13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Waste</a:t>
            </a:r>
            <a:r>
              <a:rPr sz="1200" b="1" spc="13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in</a:t>
            </a:r>
            <a:r>
              <a:rPr sz="1200" b="1" spc="13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Hong</a:t>
            </a:r>
            <a:r>
              <a:rPr sz="1200" b="1" spc="13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Kong</a:t>
            </a:r>
            <a:r>
              <a:rPr sz="1200" b="1" spc="13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2022</a:t>
            </a:r>
            <a:r>
              <a:rPr sz="1200" b="1" spc="13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published</a:t>
            </a:r>
            <a:r>
              <a:rPr sz="1200" b="1" spc="13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by</a:t>
            </a:r>
            <a:r>
              <a:rPr sz="1200" b="1" spc="11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30" dirty="0">
                <a:solidFill>
                  <a:srgbClr val="002F2F"/>
                </a:solidFill>
                <a:latin typeface="Arial"/>
                <a:cs typeface="Arial"/>
              </a:rPr>
              <a:t>the </a:t>
            </a:r>
            <a:r>
              <a:rPr sz="1200" b="1" spc="60" dirty="0">
                <a:solidFill>
                  <a:srgbClr val="002F2F"/>
                </a:solidFill>
                <a:latin typeface="Arial"/>
                <a:cs typeface="Arial"/>
              </a:rPr>
              <a:t>Environmental</a:t>
            </a:r>
            <a:r>
              <a:rPr sz="1200" b="1" spc="12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60" dirty="0">
                <a:solidFill>
                  <a:srgbClr val="002F2F"/>
                </a:solidFill>
                <a:latin typeface="Arial"/>
                <a:cs typeface="Arial"/>
              </a:rPr>
              <a:t>Protection</a:t>
            </a:r>
            <a:r>
              <a:rPr sz="1200" b="1" spc="12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70" dirty="0">
                <a:solidFill>
                  <a:srgbClr val="002F2F"/>
                </a:solidFill>
                <a:latin typeface="Arial"/>
                <a:cs typeface="Arial"/>
              </a:rPr>
              <a:t>Department,</a:t>
            </a:r>
            <a:r>
              <a:rPr sz="1200" b="1" spc="12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100" dirty="0">
                <a:solidFill>
                  <a:srgbClr val="002F2F"/>
                </a:solidFill>
                <a:latin typeface="Arial"/>
                <a:cs typeface="Arial"/>
              </a:rPr>
              <a:t>what</a:t>
            </a:r>
            <a:r>
              <a:rPr sz="1200" b="1" spc="12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is</a:t>
            </a:r>
            <a:r>
              <a:rPr sz="1200" b="1" spc="10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80" dirty="0">
                <a:solidFill>
                  <a:srgbClr val="002F2F"/>
                </a:solidFill>
                <a:latin typeface="Arial"/>
                <a:cs typeface="Arial"/>
              </a:rPr>
              <a:t>the</a:t>
            </a:r>
            <a:r>
              <a:rPr sz="1200" b="1" spc="12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average</a:t>
            </a:r>
            <a:r>
              <a:rPr sz="1200" b="1" spc="12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55" dirty="0">
                <a:solidFill>
                  <a:srgbClr val="002F2F"/>
                </a:solidFill>
                <a:latin typeface="Arial"/>
                <a:cs typeface="Arial"/>
              </a:rPr>
              <a:t>daily</a:t>
            </a:r>
            <a:r>
              <a:rPr sz="1200" b="1" spc="12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85" dirty="0">
                <a:solidFill>
                  <a:srgbClr val="002F2F"/>
                </a:solidFill>
                <a:latin typeface="Arial"/>
                <a:cs typeface="Arial"/>
              </a:rPr>
              <a:t>quantity</a:t>
            </a:r>
            <a:r>
              <a:rPr sz="1200" b="1" spc="12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35" dirty="0">
                <a:solidFill>
                  <a:srgbClr val="002F2F"/>
                </a:solidFill>
                <a:latin typeface="Arial"/>
                <a:cs typeface="Arial"/>
              </a:rPr>
              <a:t>of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dewatered</a:t>
            </a:r>
            <a:r>
              <a:rPr sz="1200" b="1" spc="1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waterworks</a:t>
            </a:r>
            <a:r>
              <a:rPr sz="1200" b="1" spc="1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sludge</a:t>
            </a:r>
            <a:r>
              <a:rPr sz="1200" b="1" spc="1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disposed</a:t>
            </a:r>
            <a:r>
              <a:rPr sz="1200" b="1" spc="1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of</a:t>
            </a:r>
            <a:r>
              <a:rPr sz="1200" b="1" spc="-2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95" dirty="0">
                <a:solidFill>
                  <a:srgbClr val="002F2F"/>
                </a:solidFill>
                <a:latin typeface="Arial"/>
                <a:cs typeface="Arial"/>
              </a:rPr>
              <a:t>at</a:t>
            </a:r>
            <a:r>
              <a:rPr sz="1200" b="1" spc="1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landfills</a:t>
            </a:r>
            <a:r>
              <a:rPr sz="1200" b="1" spc="1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in</a:t>
            </a:r>
            <a:r>
              <a:rPr sz="1200" b="1" spc="1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Hong</a:t>
            </a:r>
            <a:r>
              <a:rPr sz="1200" b="1" spc="1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002F2F"/>
                </a:solidFill>
                <a:latin typeface="Arial"/>
                <a:cs typeface="Arial"/>
              </a:rPr>
              <a:t>Kong?</a:t>
            </a:r>
            <a:endParaRPr sz="1200" b="1">
              <a:latin typeface="Arial"/>
              <a:cs typeface="Arial"/>
            </a:endParaRPr>
          </a:p>
        </p:txBody>
      </p:sp>
      <p:sp>
        <p:nvSpPr>
          <p:cNvPr id="53" name="object 11"/>
          <p:cNvSpPr txBox="1"/>
          <p:nvPr/>
        </p:nvSpPr>
        <p:spPr>
          <a:xfrm>
            <a:off x="956031" y="1577390"/>
            <a:ext cx="2343785" cy="546303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2" marR="5080">
              <a:lnSpc>
                <a:spcPts val="1300"/>
              </a:lnSpc>
              <a:spcBef>
                <a:spcPts val="1135"/>
              </a:spcBef>
            </a:pPr>
            <a:r>
              <a:rPr sz="1200" b="1" dirty="0">
                <a:solidFill>
                  <a:srgbClr val="104B95"/>
                </a:solidFill>
                <a:latin typeface="Arial"/>
                <a:cs typeface="Arial"/>
              </a:rPr>
              <a:t>Incineration</a:t>
            </a:r>
            <a:r>
              <a:rPr sz="1200" b="1" spc="30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04B95"/>
                </a:solidFill>
                <a:latin typeface="Arial"/>
                <a:cs typeface="Arial"/>
              </a:rPr>
              <a:t>ash</a:t>
            </a:r>
            <a:r>
              <a:rPr sz="1200" b="1" spc="35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04B95"/>
                </a:solidFill>
                <a:latin typeface="Arial"/>
                <a:cs typeface="Arial"/>
              </a:rPr>
              <a:t>and</a:t>
            </a:r>
            <a:r>
              <a:rPr sz="1200" b="1" spc="35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104B95"/>
                </a:solidFill>
                <a:latin typeface="Arial"/>
                <a:cs typeface="Arial"/>
              </a:rPr>
              <a:t>pulverised </a:t>
            </a:r>
            <a:r>
              <a:rPr sz="1200" b="1" dirty="0">
                <a:solidFill>
                  <a:srgbClr val="104B95"/>
                </a:solidFill>
                <a:latin typeface="Arial"/>
                <a:cs typeface="Arial"/>
              </a:rPr>
              <a:t>fuel</a:t>
            </a:r>
            <a:r>
              <a:rPr sz="1200" b="1" spc="-55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04B95"/>
                </a:solidFill>
                <a:latin typeface="Arial"/>
                <a:cs typeface="Arial"/>
              </a:rPr>
              <a:t>ash,</a:t>
            </a:r>
            <a:r>
              <a:rPr sz="1200" b="1" spc="-55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104B95"/>
                </a:solidFill>
                <a:latin typeface="Arial"/>
                <a:cs typeface="Arial"/>
              </a:rPr>
              <a:t>used</a:t>
            </a:r>
            <a:r>
              <a:rPr sz="1200" b="1" spc="-75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spc="70" dirty="0">
                <a:solidFill>
                  <a:srgbClr val="104B95"/>
                </a:solidFill>
                <a:latin typeface="Arial"/>
                <a:cs typeface="Arial"/>
              </a:rPr>
              <a:t>to</a:t>
            </a:r>
            <a:r>
              <a:rPr sz="1200" b="1" spc="-50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104B95"/>
                </a:solidFill>
                <a:latin typeface="Arial"/>
                <a:cs typeface="Arial"/>
              </a:rPr>
              <a:t>manufacture </a:t>
            </a:r>
            <a:r>
              <a:rPr sz="1200" b="1" dirty="0">
                <a:solidFill>
                  <a:srgbClr val="104B95"/>
                </a:solidFill>
                <a:latin typeface="Arial"/>
                <a:cs typeface="Arial"/>
              </a:rPr>
              <a:t>concrete</a:t>
            </a:r>
            <a:r>
              <a:rPr sz="1200" b="1" spc="-25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04B95"/>
                </a:solidFill>
                <a:latin typeface="Arial"/>
                <a:cs typeface="Arial"/>
              </a:rPr>
              <a:t>or</a:t>
            </a:r>
            <a:r>
              <a:rPr sz="1200" b="1" spc="-55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04B95"/>
                </a:solidFill>
                <a:latin typeface="Arial"/>
                <a:cs typeface="Arial"/>
              </a:rPr>
              <a:t>stored</a:t>
            </a:r>
            <a:r>
              <a:rPr sz="1200" b="1" spc="-25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04B95"/>
                </a:solidFill>
                <a:latin typeface="Arial"/>
                <a:cs typeface="Arial"/>
              </a:rPr>
              <a:t>in</a:t>
            </a:r>
            <a:r>
              <a:rPr sz="1200" b="1" spc="-25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104B95"/>
                </a:solidFill>
                <a:latin typeface="Arial"/>
                <a:cs typeface="Arial"/>
              </a:rPr>
              <a:t>lagoon</a:t>
            </a:r>
            <a:endParaRPr sz="1200" b="1" dirty="0">
              <a:latin typeface="Arial"/>
              <a:cs typeface="Arial"/>
            </a:endParaRPr>
          </a:p>
        </p:txBody>
      </p:sp>
      <p:sp>
        <p:nvSpPr>
          <p:cNvPr id="54" name="object 12"/>
          <p:cNvSpPr txBox="1"/>
          <p:nvPr/>
        </p:nvSpPr>
        <p:spPr>
          <a:xfrm>
            <a:off x="4081345" y="1581024"/>
            <a:ext cx="2618740" cy="546303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2" marR="5080">
              <a:lnSpc>
                <a:spcPts val="1300"/>
              </a:lnSpc>
              <a:spcBef>
                <a:spcPts val="1250"/>
              </a:spcBef>
            </a:pPr>
            <a:r>
              <a:rPr sz="1200" b="1" dirty="0">
                <a:solidFill>
                  <a:srgbClr val="104B95"/>
                </a:solidFill>
                <a:latin typeface="Arial"/>
                <a:cs typeface="Arial"/>
              </a:rPr>
              <a:t>Dewatered</a:t>
            </a:r>
            <a:r>
              <a:rPr sz="1200" b="1" spc="-35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04B95"/>
                </a:solidFill>
                <a:latin typeface="Arial"/>
                <a:cs typeface="Arial"/>
              </a:rPr>
              <a:t>sewage</a:t>
            </a:r>
            <a:r>
              <a:rPr sz="1200" b="1" spc="-35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04B95"/>
                </a:solidFill>
                <a:latin typeface="Arial"/>
                <a:cs typeface="Arial"/>
              </a:rPr>
              <a:t>sludge,</a:t>
            </a:r>
            <a:r>
              <a:rPr sz="1200" b="1" spc="-35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104B95"/>
                </a:solidFill>
                <a:latin typeface="Arial"/>
                <a:cs typeface="Arial"/>
              </a:rPr>
              <a:t>used</a:t>
            </a:r>
            <a:r>
              <a:rPr sz="1200" b="1" spc="-60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spc="45" dirty="0">
                <a:solidFill>
                  <a:srgbClr val="104B95"/>
                </a:solidFill>
                <a:latin typeface="Arial"/>
                <a:cs typeface="Arial"/>
              </a:rPr>
              <a:t>to </a:t>
            </a:r>
            <a:r>
              <a:rPr sz="1200" b="1" dirty="0">
                <a:solidFill>
                  <a:srgbClr val="104B95"/>
                </a:solidFill>
                <a:latin typeface="Arial"/>
                <a:cs typeface="Arial"/>
              </a:rPr>
              <a:t>manufacture</a:t>
            </a:r>
            <a:r>
              <a:rPr sz="1200" b="1" spc="65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04B95"/>
                </a:solidFill>
                <a:latin typeface="Arial"/>
                <a:cs typeface="Arial"/>
              </a:rPr>
              <a:t>concrete</a:t>
            </a:r>
            <a:r>
              <a:rPr sz="1200" b="1" spc="70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04B95"/>
                </a:solidFill>
                <a:latin typeface="Arial"/>
                <a:cs typeface="Arial"/>
              </a:rPr>
              <a:t>or</a:t>
            </a:r>
            <a:r>
              <a:rPr sz="1200" b="1" spc="30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04B95"/>
                </a:solidFill>
                <a:latin typeface="Arial"/>
                <a:cs typeface="Arial"/>
              </a:rPr>
              <a:t>stored</a:t>
            </a:r>
            <a:r>
              <a:rPr sz="1200" b="1" spc="70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spc="-25" dirty="0">
                <a:solidFill>
                  <a:srgbClr val="104B95"/>
                </a:solidFill>
                <a:latin typeface="Arial"/>
                <a:cs typeface="Arial"/>
              </a:rPr>
              <a:t>in </a:t>
            </a:r>
            <a:r>
              <a:rPr sz="1200" b="1" spc="-10" dirty="0">
                <a:solidFill>
                  <a:srgbClr val="104B95"/>
                </a:solidFill>
                <a:latin typeface="Arial"/>
                <a:cs typeface="Arial"/>
              </a:rPr>
              <a:t>lagoon</a:t>
            </a:r>
            <a:endParaRPr sz="1200" b="1" dirty="0">
              <a:latin typeface="Arial"/>
              <a:cs typeface="Arial"/>
            </a:endParaRPr>
          </a:p>
        </p:txBody>
      </p:sp>
      <p:sp>
        <p:nvSpPr>
          <p:cNvPr id="55" name="object 25"/>
          <p:cNvSpPr txBox="1"/>
          <p:nvPr/>
        </p:nvSpPr>
        <p:spPr>
          <a:xfrm>
            <a:off x="924279" y="5572676"/>
            <a:ext cx="79121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2">
              <a:spcBef>
                <a:spcPts val="1370"/>
              </a:spcBef>
            </a:pPr>
            <a:r>
              <a:rPr sz="1200" b="1" dirty="0">
                <a:solidFill>
                  <a:srgbClr val="034EA2"/>
                </a:solidFill>
                <a:latin typeface="Arial"/>
                <a:cs typeface="Arial"/>
              </a:rPr>
              <a:t>27</a:t>
            </a:r>
            <a:r>
              <a:rPr sz="1200" b="1" spc="-4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200" b="1" spc="40" dirty="0">
                <a:solidFill>
                  <a:srgbClr val="034EA2"/>
                </a:solidFill>
                <a:latin typeface="Arial"/>
                <a:cs typeface="Arial"/>
              </a:rPr>
              <a:t>tonnes</a:t>
            </a:r>
            <a:endParaRPr sz="1200" b="1" dirty="0">
              <a:latin typeface="Arial"/>
              <a:cs typeface="Arial"/>
            </a:endParaRPr>
          </a:p>
        </p:txBody>
      </p:sp>
      <p:sp>
        <p:nvSpPr>
          <p:cNvPr id="56" name="object 26"/>
          <p:cNvSpPr txBox="1"/>
          <p:nvPr/>
        </p:nvSpPr>
        <p:spPr>
          <a:xfrm>
            <a:off x="4041862" y="5572676"/>
            <a:ext cx="80899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2">
              <a:spcBef>
                <a:spcPts val="1370"/>
              </a:spcBef>
            </a:pPr>
            <a:r>
              <a:rPr sz="1200" b="1" spc="50" dirty="0">
                <a:solidFill>
                  <a:srgbClr val="034EA2"/>
                </a:solidFill>
                <a:latin typeface="Arial"/>
                <a:cs typeface="Arial"/>
              </a:rPr>
              <a:t>34</a:t>
            </a:r>
            <a:r>
              <a:rPr sz="1200" b="1" spc="-4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034EA2"/>
                </a:solidFill>
                <a:latin typeface="Arial"/>
                <a:cs typeface="Arial"/>
              </a:rPr>
              <a:t>tonnes</a:t>
            </a:r>
            <a:endParaRPr sz="1200" b="1" dirty="0">
              <a:latin typeface="Arial"/>
              <a:cs typeface="Arial"/>
            </a:endParaRPr>
          </a:p>
        </p:txBody>
      </p:sp>
      <p:sp>
        <p:nvSpPr>
          <p:cNvPr id="57" name="object 42"/>
          <p:cNvSpPr txBox="1"/>
          <p:nvPr/>
        </p:nvSpPr>
        <p:spPr>
          <a:xfrm>
            <a:off x="948531" y="7239377"/>
            <a:ext cx="2426335" cy="37189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2" marR="5080">
              <a:lnSpc>
                <a:spcPts val="1400"/>
              </a:lnSpc>
              <a:spcBef>
                <a:spcPts val="1465"/>
              </a:spcBef>
            </a:pPr>
            <a:r>
              <a:rPr sz="1200" b="1" spc="10" dirty="0">
                <a:solidFill>
                  <a:srgbClr val="104B95"/>
                </a:solidFill>
                <a:latin typeface="Arial"/>
                <a:cs typeface="Arial"/>
              </a:rPr>
              <a:t>Concrete</a:t>
            </a:r>
            <a:r>
              <a:rPr sz="1200" b="1" spc="40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spc="20" dirty="0">
                <a:solidFill>
                  <a:srgbClr val="104B95"/>
                </a:solidFill>
                <a:latin typeface="Arial"/>
                <a:cs typeface="Arial"/>
              </a:rPr>
              <a:t>manufacturing,</a:t>
            </a:r>
            <a:r>
              <a:rPr sz="1200" b="1" spc="45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104B95"/>
                </a:solidFill>
                <a:latin typeface="Arial"/>
                <a:cs typeface="Arial"/>
              </a:rPr>
              <a:t>stored </a:t>
            </a:r>
            <a:r>
              <a:rPr sz="1200" b="1" dirty="0">
                <a:solidFill>
                  <a:srgbClr val="104B95"/>
                </a:solidFill>
                <a:latin typeface="Arial"/>
                <a:cs typeface="Arial"/>
              </a:rPr>
              <a:t>in</a:t>
            </a:r>
            <a:r>
              <a:rPr sz="1200" b="1" spc="-50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104B95"/>
                </a:solidFill>
                <a:latin typeface="Arial"/>
                <a:cs typeface="Arial"/>
              </a:rPr>
              <a:t>lagoon</a:t>
            </a:r>
            <a:endParaRPr sz="1200" b="1" dirty="0">
              <a:latin typeface="Arial"/>
              <a:cs typeface="Arial"/>
            </a:endParaRPr>
          </a:p>
        </p:txBody>
      </p:sp>
      <p:sp>
        <p:nvSpPr>
          <p:cNvPr id="58" name="object 21"/>
          <p:cNvSpPr txBox="1"/>
          <p:nvPr/>
        </p:nvSpPr>
        <p:spPr>
          <a:xfrm>
            <a:off x="943370" y="3547596"/>
            <a:ext cx="2426335" cy="37189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2" marR="5080">
              <a:lnSpc>
                <a:spcPts val="1400"/>
              </a:lnSpc>
              <a:spcBef>
                <a:spcPts val="1465"/>
              </a:spcBef>
            </a:pPr>
            <a:r>
              <a:rPr sz="1200" b="1" spc="10" dirty="0" smtClean="0">
                <a:solidFill>
                  <a:srgbClr val="104B95"/>
                </a:solidFill>
                <a:latin typeface="Arial"/>
                <a:cs typeface="Arial"/>
              </a:rPr>
              <a:t>Concrete</a:t>
            </a:r>
            <a:r>
              <a:rPr sz="1200" b="1" spc="40" dirty="0" smtClean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spc="20" dirty="0">
                <a:solidFill>
                  <a:srgbClr val="104B95"/>
                </a:solidFill>
                <a:latin typeface="Arial"/>
                <a:cs typeface="Arial"/>
              </a:rPr>
              <a:t>manufacturing,</a:t>
            </a:r>
            <a:r>
              <a:rPr sz="1200" b="1" spc="45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104B95"/>
                </a:solidFill>
                <a:latin typeface="Arial"/>
                <a:cs typeface="Arial"/>
              </a:rPr>
              <a:t>stored </a:t>
            </a:r>
            <a:r>
              <a:rPr sz="1200" b="1" dirty="0">
                <a:solidFill>
                  <a:srgbClr val="104B95"/>
                </a:solidFill>
                <a:latin typeface="Arial"/>
                <a:cs typeface="Arial"/>
              </a:rPr>
              <a:t>in</a:t>
            </a:r>
            <a:r>
              <a:rPr sz="1200" b="1" spc="-50" dirty="0">
                <a:solidFill>
                  <a:srgbClr val="104B95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104B95"/>
                </a:solidFill>
                <a:latin typeface="Arial"/>
                <a:cs typeface="Arial"/>
              </a:rPr>
              <a:t>lagoon</a:t>
            </a:r>
            <a:endParaRPr sz="1200" b="1" dirty="0">
              <a:latin typeface="Arial"/>
              <a:cs typeface="Arial"/>
            </a:endParaRPr>
          </a:p>
        </p:txBody>
      </p:sp>
      <p:sp>
        <p:nvSpPr>
          <p:cNvPr id="60" name="object 46"/>
          <p:cNvSpPr txBox="1"/>
          <p:nvPr/>
        </p:nvSpPr>
        <p:spPr>
          <a:xfrm>
            <a:off x="917299" y="9286397"/>
            <a:ext cx="80645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2">
              <a:spcBef>
                <a:spcPts val="1370"/>
              </a:spcBef>
            </a:pPr>
            <a:r>
              <a:rPr sz="1200" b="1" dirty="0" smtClean="0">
                <a:solidFill>
                  <a:srgbClr val="034EA2"/>
                </a:solidFill>
                <a:latin typeface="Arial"/>
                <a:cs typeface="Arial"/>
              </a:rPr>
              <a:t>72</a:t>
            </a:r>
            <a:r>
              <a:rPr sz="1200" b="1" spc="-45" dirty="0" smtClean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200" b="1" spc="40" dirty="0">
                <a:solidFill>
                  <a:srgbClr val="034EA2"/>
                </a:solidFill>
                <a:latin typeface="Arial"/>
                <a:cs typeface="Arial"/>
              </a:rPr>
              <a:t>tonnes</a:t>
            </a:r>
            <a:endParaRPr sz="1200" b="1" dirty="0">
              <a:latin typeface="Arial"/>
              <a:cs typeface="Arial"/>
            </a:endParaRPr>
          </a:p>
        </p:txBody>
      </p:sp>
      <p:sp>
        <p:nvSpPr>
          <p:cNvPr id="61" name="object 47"/>
          <p:cNvSpPr txBox="1"/>
          <p:nvPr/>
        </p:nvSpPr>
        <p:spPr>
          <a:xfrm>
            <a:off x="4034882" y="9286397"/>
            <a:ext cx="79883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2">
              <a:spcBef>
                <a:spcPts val="1370"/>
              </a:spcBef>
            </a:pPr>
            <a:r>
              <a:rPr sz="1200" b="1" dirty="0" smtClean="0">
                <a:solidFill>
                  <a:srgbClr val="034EA2"/>
                </a:solidFill>
                <a:latin typeface="Arial"/>
                <a:cs typeface="Arial"/>
              </a:rPr>
              <a:t>87</a:t>
            </a:r>
            <a:r>
              <a:rPr sz="1200" b="1" spc="15" dirty="0" smtClean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034EA2"/>
                </a:solidFill>
                <a:latin typeface="Arial"/>
                <a:cs typeface="Arial"/>
              </a:rPr>
              <a:t>tonnes</a:t>
            </a:r>
            <a:endParaRPr sz="1200" b="1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32000" y="432003"/>
            <a:ext cx="6696075" cy="657860"/>
            <a:chOff x="431998" y="432003"/>
            <a:chExt cx="6696075" cy="657860"/>
          </a:xfrm>
        </p:grpSpPr>
        <p:sp>
          <p:nvSpPr>
            <p:cNvPr id="3" name="object 3"/>
            <p:cNvSpPr/>
            <p:nvPr/>
          </p:nvSpPr>
          <p:spPr>
            <a:xfrm>
              <a:off x="431998" y="432003"/>
              <a:ext cx="6696075" cy="657860"/>
            </a:xfrm>
            <a:custGeom>
              <a:avLst/>
              <a:gdLst/>
              <a:ahLst/>
              <a:cxnLst/>
              <a:rect l="l" t="t" r="r" b="b"/>
              <a:pathLst>
                <a:path w="6696075" h="657860">
                  <a:moveTo>
                    <a:pt x="6479997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441591"/>
                  </a:lnTo>
                  <a:lnTo>
                    <a:pt x="5704" y="491121"/>
                  </a:lnTo>
                  <a:lnTo>
                    <a:pt x="21955" y="536587"/>
                  </a:lnTo>
                  <a:lnTo>
                    <a:pt x="47454" y="576693"/>
                  </a:lnTo>
                  <a:lnTo>
                    <a:pt x="80904" y="610143"/>
                  </a:lnTo>
                  <a:lnTo>
                    <a:pt x="121011" y="635640"/>
                  </a:lnTo>
                  <a:lnTo>
                    <a:pt x="166475" y="651889"/>
                  </a:lnTo>
                  <a:lnTo>
                    <a:pt x="216001" y="657593"/>
                  </a:lnTo>
                  <a:lnTo>
                    <a:pt x="6479997" y="657593"/>
                  </a:lnTo>
                  <a:lnTo>
                    <a:pt x="6529527" y="651889"/>
                  </a:lnTo>
                  <a:lnTo>
                    <a:pt x="6574993" y="635640"/>
                  </a:lnTo>
                  <a:lnTo>
                    <a:pt x="6615099" y="610143"/>
                  </a:lnTo>
                  <a:lnTo>
                    <a:pt x="6648548" y="576693"/>
                  </a:lnTo>
                  <a:lnTo>
                    <a:pt x="6674045" y="536587"/>
                  </a:lnTo>
                  <a:lnTo>
                    <a:pt x="6690294" y="491121"/>
                  </a:lnTo>
                  <a:lnTo>
                    <a:pt x="6695998" y="441591"/>
                  </a:lnTo>
                  <a:lnTo>
                    <a:pt x="6695998" y="216001"/>
                  </a:lnTo>
                  <a:lnTo>
                    <a:pt x="6690294" y="166475"/>
                  </a:lnTo>
                  <a:lnTo>
                    <a:pt x="6674045" y="121011"/>
                  </a:lnTo>
                  <a:lnTo>
                    <a:pt x="6648548" y="80904"/>
                  </a:lnTo>
                  <a:lnTo>
                    <a:pt x="6615099" y="47454"/>
                  </a:lnTo>
                  <a:lnTo>
                    <a:pt x="6574993" y="21955"/>
                  </a:lnTo>
                  <a:lnTo>
                    <a:pt x="6529527" y="5704"/>
                  </a:lnTo>
                  <a:lnTo>
                    <a:pt x="6479997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48006" y="569110"/>
              <a:ext cx="383540" cy="383540"/>
            </a:xfrm>
            <a:custGeom>
              <a:avLst/>
              <a:gdLst/>
              <a:ahLst/>
              <a:cxnLst/>
              <a:rect l="l" t="t" r="r" b="b"/>
              <a:pathLst>
                <a:path w="383540" h="383540">
                  <a:moveTo>
                    <a:pt x="191693" y="0"/>
                  </a:moveTo>
                  <a:lnTo>
                    <a:pt x="147740" y="5062"/>
                  </a:lnTo>
                  <a:lnTo>
                    <a:pt x="107392" y="19484"/>
                  </a:lnTo>
                  <a:lnTo>
                    <a:pt x="71800" y="42113"/>
                  </a:lnTo>
                  <a:lnTo>
                    <a:pt x="42113" y="71800"/>
                  </a:lnTo>
                  <a:lnTo>
                    <a:pt x="19484" y="107392"/>
                  </a:lnTo>
                  <a:lnTo>
                    <a:pt x="5062" y="147740"/>
                  </a:lnTo>
                  <a:lnTo>
                    <a:pt x="0" y="191693"/>
                  </a:lnTo>
                  <a:lnTo>
                    <a:pt x="5062" y="235651"/>
                  </a:lnTo>
                  <a:lnTo>
                    <a:pt x="19484" y="276002"/>
                  </a:lnTo>
                  <a:lnTo>
                    <a:pt x="42113" y="311597"/>
                  </a:lnTo>
                  <a:lnTo>
                    <a:pt x="71800" y="341285"/>
                  </a:lnTo>
                  <a:lnTo>
                    <a:pt x="107392" y="363915"/>
                  </a:lnTo>
                  <a:lnTo>
                    <a:pt x="147740" y="378337"/>
                  </a:lnTo>
                  <a:lnTo>
                    <a:pt x="191693" y="383400"/>
                  </a:lnTo>
                  <a:lnTo>
                    <a:pt x="235646" y="378337"/>
                  </a:lnTo>
                  <a:lnTo>
                    <a:pt x="275994" y="363915"/>
                  </a:lnTo>
                  <a:lnTo>
                    <a:pt x="311587" y="341285"/>
                  </a:lnTo>
                  <a:lnTo>
                    <a:pt x="341273" y="311597"/>
                  </a:lnTo>
                  <a:lnTo>
                    <a:pt x="363903" y="276002"/>
                  </a:lnTo>
                  <a:lnTo>
                    <a:pt x="378324" y="235651"/>
                  </a:lnTo>
                  <a:lnTo>
                    <a:pt x="383387" y="191693"/>
                  </a:lnTo>
                  <a:lnTo>
                    <a:pt x="378324" y="147740"/>
                  </a:lnTo>
                  <a:lnTo>
                    <a:pt x="363903" y="107392"/>
                  </a:lnTo>
                  <a:lnTo>
                    <a:pt x="341273" y="71800"/>
                  </a:lnTo>
                  <a:lnTo>
                    <a:pt x="311587" y="42113"/>
                  </a:lnTo>
                  <a:lnTo>
                    <a:pt x="275994" y="19484"/>
                  </a:lnTo>
                  <a:lnTo>
                    <a:pt x="235646" y="5062"/>
                  </a:lnTo>
                  <a:lnTo>
                    <a:pt x="19169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61693" y="650100"/>
              <a:ext cx="155079" cy="211848"/>
            </a:xfrm>
            <a:prstGeom prst="rect">
              <a:avLst/>
            </a:prstGeom>
          </p:spPr>
        </p:pic>
      </p:grpSp>
      <p:grpSp>
        <p:nvGrpSpPr>
          <p:cNvPr id="6" name="object 6"/>
          <p:cNvGrpSpPr/>
          <p:nvPr/>
        </p:nvGrpSpPr>
        <p:grpSpPr>
          <a:xfrm>
            <a:off x="432001" y="4588592"/>
            <a:ext cx="6696075" cy="4837430"/>
            <a:chOff x="431998" y="4588592"/>
            <a:chExt cx="6696075" cy="4837430"/>
          </a:xfrm>
        </p:grpSpPr>
        <p:sp>
          <p:nvSpPr>
            <p:cNvPr id="7" name="object 7"/>
            <p:cNvSpPr/>
            <p:nvPr/>
          </p:nvSpPr>
          <p:spPr>
            <a:xfrm>
              <a:off x="431998" y="4588592"/>
              <a:ext cx="6696075" cy="758190"/>
            </a:xfrm>
            <a:custGeom>
              <a:avLst/>
              <a:gdLst/>
              <a:ahLst/>
              <a:cxnLst/>
              <a:rect l="l" t="t" r="r" b="b"/>
              <a:pathLst>
                <a:path w="6696075" h="758189">
                  <a:moveTo>
                    <a:pt x="6479997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757720"/>
                  </a:lnTo>
                  <a:lnTo>
                    <a:pt x="6695998" y="757720"/>
                  </a:lnTo>
                  <a:lnTo>
                    <a:pt x="6695998" y="216001"/>
                  </a:lnTo>
                  <a:lnTo>
                    <a:pt x="6690294" y="166475"/>
                  </a:lnTo>
                  <a:lnTo>
                    <a:pt x="6674045" y="121011"/>
                  </a:lnTo>
                  <a:lnTo>
                    <a:pt x="6648548" y="80904"/>
                  </a:lnTo>
                  <a:lnTo>
                    <a:pt x="6615099" y="47454"/>
                  </a:lnTo>
                  <a:lnTo>
                    <a:pt x="6574993" y="21955"/>
                  </a:lnTo>
                  <a:lnTo>
                    <a:pt x="6529527" y="5704"/>
                  </a:lnTo>
                  <a:lnTo>
                    <a:pt x="6479997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41523" y="4598124"/>
              <a:ext cx="6677025" cy="4818380"/>
            </a:xfrm>
            <a:custGeom>
              <a:avLst/>
              <a:gdLst/>
              <a:ahLst/>
              <a:cxnLst/>
              <a:rect l="l" t="t" r="r" b="b"/>
              <a:pathLst>
                <a:path w="6677025" h="4818380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3"/>
                  </a:lnTo>
                  <a:lnTo>
                    <a:pt x="80904" y="47450"/>
                  </a:lnTo>
                  <a:lnTo>
                    <a:pt x="47454" y="80899"/>
                  </a:lnTo>
                  <a:lnTo>
                    <a:pt x="21955" y="121005"/>
                  </a:lnTo>
                  <a:lnTo>
                    <a:pt x="5704" y="166471"/>
                  </a:lnTo>
                  <a:lnTo>
                    <a:pt x="0" y="216001"/>
                  </a:lnTo>
                  <a:lnTo>
                    <a:pt x="0" y="4602149"/>
                  </a:lnTo>
                  <a:lnTo>
                    <a:pt x="5704" y="4651675"/>
                  </a:lnTo>
                  <a:lnTo>
                    <a:pt x="21955" y="4697140"/>
                  </a:lnTo>
                  <a:lnTo>
                    <a:pt x="47454" y="4737246"/>
                  </a:lnTo>
                  <a:lnTo>
                    <a:pt x="80904" y="4770697"/>
                  </a:lnTo>
                  <a:lnTo>
                    <a:pt x="121011" y="4796196"/>
                  </a:lnTo>
                  <a:lnTo>
                    <a:pt x="166475" y="4812446"/>
                  </a:lnTo>
                  <a:lnTo>
                    <a:pt x="216001" y="4818151"/>
                  </a:lnTo>
                  <a:lnTo>
                    <a:pt x="6460947" y="4818151"/>
                  </a:lnTo>
                  <a:lnTo>
                    <a:pt x="6510477" y="4812446"/>
                  </a:lnTo>
                  <a:lnTo>
                    <a:pt x="6555943" y="4796196"/>
                  </a:lnTo>
                  <a:lnTo>
                    <a:pt x="6596049" y="4770697"/>
                  </a:lnTo>
                  <a:lnTo>
                    <a:pt x="6629498" y="4737246"/>
                  </a:lnTo>
                  <a:lnTo>
                    <a:pt x="6654995" y="4697140"/>
                  </a:lnTo>
                  <a:lnTo>
                    <a:pt x="6671244" y="4651675"/>
                  </a:lnTo>
                  <a:lnTo>
                    <a:pt x="6676948" y="4602149"/>
                  </a:lnTo>
                  <a:lnTo>
                    <a:pt x="6676948" y="216001"/>
                  </a:lnTo>
                  <a:lnTo>
                    <a:pt x="6671244" y="166471"/>
                  </a:lnTo>
                  <a:lnTo>
                    <a:pt x="6654995" y="121005"/>
                  </a:lnTo>
                  <a:lnTo>
                    <a:pt x="6629498" y="80899"/>
                  </a:lnTo>
                  <a:lnTo>
                    <a:pt x="6596049" y="47450"/>
                  </a:lnTo>
                  <a:lnTo>
                    <a:pt x="6555943" y="21953"/>
                  </a:lnTo>
                  <a:lnTo>
                    <a:pt x="6510477" y="5704"/>
                  </a:lnTo>
                  <a:lnTo>
                    <a:pt x="6460947" y="0"/>
                  </a:lnTo>
                  <a:lnTo>
                    <a:pt x="21600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12000" y="6657744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12000" y="7997643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12000" y="5764478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12000" y="7104377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12000" y="8444277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612000" y="6211110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12000" y="7551010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612000" y="8890909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/>
          <p:nvPr/>
        </p:nvSpPr>
        <p:spPr>
          <a:xfrm>
            <a:off x="432000" y="1269603"/>
            <a:ext cx="6696075" cy="561975"/>
          </a:xfrm>
          <a:custGeom>
            <a:avLst/>
            <a:gdLst/>
            <a:ahLst/>
            <a:cxnLst/>
            <a:rect l="l" t="t" r="r" b="b"/>
            <a:pathLst>
              <a:path w="6696075" h="561975">
                <a:moveTo>
                  <a:pt x="6479997" y="0"/>
                </a:moveTo>
                <a:lnTo>
                  <a:pt x="216001" y="0"/>
                </a:lnTo>
                <a:lnTo>
                  <a:pt x="166475" y="5704"/>
                </a:lnTo>
                <a:lnTo>
                  <a:pt x="121011" y="21955"/>
                </a:lnTo>
                <a:lnTo>
                  <a:pt x="80904" y="47454"/>
                </a:lnTo>
                <a:lnTo>
                  <a:pt x="47454" y="80904"/>
                </a:lnTo>
                <a:lnTo>
                  <a:pt x="21955" y="121011"/>
                </a:lnTo>
                <a:lnTo>
                  <a:pt x="5704" y="166475"/>
                </a:lnTo>
                <a:lnTo>
                  <a:pt x="0" y="216001"/>
                </a:lnTo>
                <a:lnTo>
                  <a:pt x="0" y="561606"/>
                </a:lnTo>
                <a:lnTo>
                  <a:pt x="6695998" y="561606"/>
                </a:lnTo>
                <a:lnTo>
                  <a:pt x="6695998" y="216001"/>
                </a:lnTo>
                <a:lnTo>
                  <a:pt x="6690294" y="166475"/>
                </a:lnTo>
                <a:lnTo>
                  <a:pt x="6674045" y="121011"/>
                </a:lnTo>
                <a:lnTo>
                  <a:pt x="6648548" y="80904"/>
                </a:lnTo>
                <a:lnTo>
                  <a:pt x="6615099" y="47454"/>
                </a:lnTo>
                <a:lnTo>
                  <a:pt x="6574993" y="21955"/>
                </a:lnTo>
                <a:lnTo>
                  <a:pt x="6529527" y="5704"/>
                </a:lnTo>
                <a:lnTo>
                  <a:pt x="6479997" y="0"/>
                </a:lnTo>
                <a:close/>
              </a:path>
            </a:pathLst>
          </a:custGeom>
          <a:solidFill>
            <a:srgbClr val="72CB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612000" y="3106035"/>
            <a:ext cx="6336030" cy="0"/>
          </a:xfrm>
          <a:custGeom>
            <a:avLst/>
            <a:gdLst/>
            <a:ahLst/>
            <a:cxnLst/>
            <a:rect l="l" t="t" r="r" b="b"/>
            <a:pathLst>
              <a:path w="6336030">
                <a:moveTo>
                  <a:pt x="0" y="0"/>
                </a:moveTo>
                <a:lnTo>
                  <a:pt x="6336004" y="0"/>
                </a:lnTo>
              </a:path>
            </a:pathLst>
          </a:custGeom>
          <a:ln w="9525">
            <a:solidFill>
              <a:srgbClr val="72CB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612000" y="2252977"/>
            <a:ext cx="6336030" cy="0"/>
          </a:xfrm>
          <a:custGeom>
            <a:avLst/>
            <a:gdLst/>
            <a:ahLst/>
            <a:cxnLst/>
            <a:rect l="l" t="t" r="r" b="b"/>
            <a:pathLst>
              <a:path w="6336030">
                <a:moveTo>
                  <a:pt x="0" y="0"/>
                </a:moveTo>
                <a:lnTo>
                  <a:pt x="6336004" y="0"/>
                </a:lnTo>
              </a:path>
            </a:pathLst>
          </a:custGeom>
          <a:ln w="9525">
            <a:solidFill>
              <a:srgbClr val="72CB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612000" y="3532576"/>
            <a:ext cx="6336030" cy="0"/>
          </a:xfrm>
          <a:custGeom>
            <a:avLst/>
            <a:gdLst/>
            <a:ahLst/>
            <a:cxnLst/>
            <a:rect l="l" t="t" r="r" b="b"/>
            <a:pathLst>
              <a:path w="6336030">
                <a:moveTo>
                  <a:pt x="0" y="0"/>
                </a:moveTo>
                <a:lnTo>
                  <a:pt x="6336004" y="0"/>
                </a:lnTo>
              </a:path>
            </a:pathLst>
          </a:custGeom>
          <a:ln w="9525">
            <a:solidFill>
              <a:srgbClr val="72CB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612000" y="2679494"/>
            <a:ext cx="6336030" cy="0"/>
          </a:xfrm>
          <a:custGeom>
            <a:avLst/>
            <a:gdLst/>
            <a:ahLst/>
            <a:cxnLst/>
            <a:rect l="l" t="t" r="r" b="b"/>
            <a:pathLst>
              <a:path w="6336030">
                <a:moveTo>
                  <a:pt x="0" y="0"/>
                </a:moveTo>
                <a:lnTo>
                  <a:pt x="6336004" y="0"/>
                </a:lnTo>
              </a:path>
            </a:pathLst>
          </a:custGeom>
          <a:ln w="9525">
            <a:solidFill>
              <a:srgbClr val="72CB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2" name="object 22"/>
          <p:cNvGrpSpPr/>
          <p:nvPr/>
        </p:nvGrpSpPr>
        <p:grpSpPr>
          <a:xfrm>
            <a:off x="422475" y="1269601"/>
            <a:ext cx="6715125" cy="3139440"/>
            <a:chOff x="422473" y="1269601"/>
            <a:chExt cx="6715125" cy="3139440"/>
          </a:xfrm>
        </p:grpSpPr>
        <p:sp>
          <p:nvSpPr>
            <p:cNvPr id="23" name="object 23"/>
            <p:cNvSpPr/>
            <p:nvPr/>
          </p:nvSpPr>
          <p:spPr>
            <a:xfrm>
              <a:off x="612000" y="3959093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31998" y="1279126"/>
              <a:ext cx="6696075" cy="3120390"/>
            </a:xfrm>
            <a:custGeom>
              <a:avLst/>
              <a:gdLst/>
              <a:ahLst/>
              <a:cxnLst/>
              <a:rect l="l" t="t" r="r" b="b"/>
              <a:pathLst>
                <a:path w="6696075" h="3120390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2903943"/>
                  </a:lnTo>
                  <a:lnTo>
                    <a:pt x="5704" y="2953470"/>
                  </a:lnTo>
                  <a:lnTo>
                    <a:pt x="21955" y="2998934"/>
                  </a:lnTo>
                  <a:lnTo>
                    <a:pt x="47454" y="3039040"/>
                  </a:lnTo>
                  <a:lnTo>
                    <a:pt x="80904" y="3072491"/>
                  </a:lnTo>
                  <a:lnTo>
                    <a:pt x="121011" y="3097990"/>
                  </a:lnTo>
                  <a:lnTo>
                    <a:pt x="166475" y="3114240"/>
                  </a:lnTo>
                  <a:lnTo>
                    <a:pt x="216001" y="3119945"/>
                  </a:lnTo>
                  <a:lnTo>
                    <a:pt x="6479997" y="3119945"/>
                  </a:lnTo>
                  <a:lnTo>
                    <a:pt x="6529527" y="3114240"/>
                  </a:lnTo>
                  <a:lnTo>
                    <a:pt x="6574993" y="3097990"/>
                  </a:lnTo>
                  <a:lnTo>
                    <a:pt x="6615099" y="3072491"/>
                  </a:lnTo>
                  <a:lnTo>
                    <a:pt x="6648548" y="3039040"/>
                  </a:lnTo>
                  <a:lnTo>
                    <a:pt x="6674045" y="2998934"/>
                  </a:lnTo>
                  <a:lnTo>
                    <a:pt x="6690294" y="2953470"/>
                  </a:lnTo>
                  <a:lnTo>
                    <a:pt x="6695998" y="2903943"/>
                  </a:lnTo>
                  <a:lnTo>
                    <a:pt x="6695998" y="216001"/>
                  </a:lnTo>
                  <a:lnTo>
                    <a:pt x="6690294" y="166475"/>
                  </a:lnTo>
                  <a:lnTo>
                    <a:pt x="6674045" y="121011"/>
                  </a:lnTo>
                  <a:lnTo>
                    <a:pt x="6648548" y="80904"/>
                  </a:lnTo>
                  <a:lnTo>
                    <a:pt x="6615099" y="47454"/>
                  </a:lnTo>
                  <a:lnTo>
                    <a:pt x="6574993" y="21955"/>
                  </a:lnTo>
                  <a:lnTo>
                    <a:pt x="6529527" y="5704"/>
                  </a:lnTo>
                  <a:lnTo>
                    <a:pt x="6479997" y="0"/>
                  </a:lnTo>
                  <a:lnTo>
                    <a:pt x="21600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1142300" y="634448"/>
            <a:ext cx="119951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2">
              <a:spcBef>
                <a:spcPts val="100"/>
              </a:spcBef>
            </a:pP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Short</a:t>
            </a:r>
            <a:r>
              <a:rPr sz="1200" b="1" spc="3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002F2F"/>
                </a:solidFill>
                <a:latin typeface="Arial"/>
                <a:cs typeface="Arial"/>
              </a:rPr>
              <a:t>questions</a:t>
            </a:r>
            <a:endParaRPr sz="1200" b="1" dirty="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577850" y="1328033"/>
            <a:ext cx="5911850" cy="394980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241340" marR="5080" indent="-229273">
              <a:lnSpc>
                <a:spcPts val="1400"/>
              </a:lnSpc>
              <a:spcBef>
                <a:spcPts val="280"/>
              </a:spcBef>
              <a:tabLst>
                <a:tab pos="241340" algn="l"/>
              </a:tabLst>
            </a:pPr>
            <a:r>
              <a:rPr sz="1200" b="1" spc="-25" dirty="0">
                <a:solidFill>
                  <a:srgbClr val="002F2F"/>
                </a:solidFill>
                <a:latin typeface="Arial"/>
                <a:cs typeface="Arial"/>
              </a:rPr>
              <a:t>1.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	Which</a:t>
            </a:r>
            <a:r>
              <a:rPr sz="1200" b="1" spc="1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of</a:t>
            </a:r>
            <a:r>
              <a:rPr sz="1200" b="1" spc="-4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50" dirty="0">
                <a:solidFill>
                  <a:srgbClr val="002F2F"/>
                </a:solidFill>
                <a:latin typeface="Arial"/>
                <a:cs typeface="Arial"/>
              </a:rPr>
              <a:t>the</a:t>
            </a:r>
            <a:r>
              <a:rPr sz="1200" b="1" spc="1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existing</a:t>
            </a:r>
            <a:r>
              <a:rPr sz="1200" b="1" spc="1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waste</a:t>
            </a:r>
            <a:r>
              <a:rPr sz="1200" b="1" spc="-1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55" dirty="0">
                <a:solidFill>
                  <a:srgbClr val="002F2F"/>
                </a:solidFill>
                <a:latin typeface="Arial"/>
                <a:cs typeface="Arial"/>
              </a:rPr>
              <a:t>treatment</a:t>
            </a:r>
            <a:r>
              <a:rPr sz="1200" b="1" spc="1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facility</a:t>
            </a:r>
            <a:r>
              <a:rPr sz="1200" b="1" spc="1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in</a:t>
            </a:r>
            <a:r>
              <a:rPr sz="1200" b="1" spc="1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Hong</a:t>
            </a:r>
            <a:r>
              <a:rPr sz="1200" b="1" spc="1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Kong</a:t>
            </a:r>
            <a:r>
              <a:rPr sz="1200" b="1" spc="1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can</a:t>
            </a:r>
            <a:r>
              <a:rPr sz="1200" b="1" spc="-1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50" dirty="0">
                <a:solidFill>
                  <a:srgbClr val="002F2F"/>
                </a:solidFill>
                <a:latin typeface="Arial"/>
                <a:cs typeface="Arial"/>
              </a:rPr>
              <a:t>turn</a:t>
            </a:r>
            <a:r>
              <a:rPr sz="1200" b="1" spc="1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002F2F"/>
                </a:solidFill>
                <a:latin typeface="Arial"/>
                <a:cs typeface="Arial"/>
              </a:rPr>
              <a:t>special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wastes</a:t>
            </a:r>
            <a:r>
              <a:rPr sz="1200" b="1" spc="-8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70" dirty="0">
                <a:solidFill>
                  <a:srgbClr val="002F2F"/>
                </a:solidFill>
                <a:latin typeface="Arial"/>
                <a:cs typeface="Arial"/>
              </a:rPr>
              <a:t>to</a:t>
            </a:r>
            <a:r>
              <a:rPr sz="1200" b="1" spc="-5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energy</a:t>
            </a:r>
            <a:r>
              <a:rPr sz="1200" b="1" spc="-5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or</a:t>
            </a:r>
            <a:r>
              <a:rPr sz="1200" b="1" spc="-9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002F2F"/>
                </a:solidFill>
                <a:latin typeface="Arial"/>
                <a:cs typeface="Arial"/>
              </a:rPr>
              <a:t>resources?</a:t>
            </a:r>
            <a:endParaRPr sz="1200" b="1" dirty="0">
              <a:latin typeface="Arial"/>
              <a:cs typeface="Arial"/>
            </a:endParaRPr>
          </a:p>
        </p:txBody>
      </p:sp>
      <p:sp>
        <p:nvSpPr>
          <p:cNvPr id="28" name="object 17"/>
          <p:cNvSpPr/>
          <p:nvPr/>
        </p:nvSpPr>
        <p:spPr>
          <a:xfrm>
            <a:off x="432000" y="4668164"/>
            <a:ext cx="6696075" cy="561975"/>
          </a:xfrm>
          <a:custGeom>
            <a:avLst/>
            <a:gdLst/>
            <a:ahLst/>
            <a:cxnLst/>
            <a:rect l="l" t="t" r="r" b="b"/>
            <a:pathLst>
              <a:path w="6696075" h="561975">
                <a:moveTo>
                  <a:pt x="6479997" y="0"/>
                </a:moveTo>
                <a:lnTo>
                  <a:pt x="216001" y="0"/>
                </a:lnTo>
                <a:lnTo>
                  <a:pt x="166475" y="5704"/>
                </a:lnTo>
                <a:lnTo>
                  <a:pt x="121011" y="21955"/>
                </a:lnTo>
                <a:lnTo>
                  <a:pt x="80904" y="47454"/>
                </a:lnTo>
                <a:lnTo>
                  <a:pt x="47454" y="80904"/>
                </a:lnTo>
                <a:lnTo>
                  <a:pt x="21955" y="121011"/>
                </a:lnTo>
                <a:lnTo>
                  <a:pt x="5704" y="166475"/>
                </a:lnTo>
                <a:lnTo>
                  <a:pt x="0" y="216001"/>
                </a:lnTo>
                <a:lnTo>
                  <a:pt x="0" y="561606"/>
                </a:lnTo>
                <a:lnTo>
                  <a:pt x="6695998" y="561606"/>
                </a:lnTo>
                <a:lnTo>
                  <a:pt x="6695998" y="216001"/>
                </a:lnTo>
                <a:lnTo>
                  <a:pt x="6690294" y="166475"/>
                </a:lnTo>
                <a:lnTo>
                  <a:pt x="6674045" y="121011"/>
                </a:lnTo>
                <a:lnTo>
                  <a:pt x="6648548" y="80904"/>
                </a:lnTo>
                <a:lnTo>
                  <a:pt x="6615099" y="47454"/>
                </a:lnTo>
                <a:lnTo>
                  <a:pt x="6574993" y="21955"/>
                </a:lnTo>
                <a:lnTo>
                  <a:pt x="6529527" y="5704"/>
                </a:lnTo>
                <a:lnTo>
                  <a:pt x="6479997" y="0"/>
                </a:lnTo>
                <a:close/>
              </a:path>
            </a:pathLst>
          </a:custGeom>
          <a:solidFill>
            <a:srgbClr val="72CB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6"/>
          <p:cNvSpPr txBox="1"/>
          <p:nvPr/>
        </p:nvSpPr>
        <p:spPr>
          <a:xfrm>
            <a:off x="577850" y="4683046"/>
            <a:ext cx="6132770" cy="574516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241340" marR="5080" indent="-229273" algn="just">
              <a:lnSpc>
                <a:spcPts val="1400"/>
              </a:lnSpc>
              <a:spcBef>
                <a:spcPts val="280"/>
              </a:spcBef>
              <a:tabLst>
                <a:tab pos="241340" algn="l"/>
              </a:tabLst>
            </a:pPr>
            <a:r>
              <a:rPr lang="en-US" sz="1200" b="1" spc="-25" dirty="0" smtClean="0">
                <a:solidFill>
                  <a:srgbClr val="002F2F"/>
                </a:solidFill>
                <a:latin typeface="Arial"/>
                <a:cs typeface="Arial"/>
              </a:rPr>
              <a:t>2</a:t>
            </a:r>
            <a:r>
              <a:rPr sz="1200" b="1" spc="-25" dirty="0" smtClean="0">
                <a:solidFill>
                  <a:srgbClr val="002F2F"/>
                </a:solidFill>
                <a:latin typeface="Arial"/>
                <a:cs typeface="Arial"/>
              </a:rPr>
              <a:t>.</a:t>
            </a:r>
            <a:r>
              <a:rPr sz="1200" b="1" dirty="0" smtClean="0">
                <a:solidFill>
                  <a:srgbClr val="002F2F"/>
                </a:solidFill>
                <a:latin typeface="Arial"/>
                <a:cs typeface="Arial"/>
              </a:rPr>
              <a:t>	</a:t>
            </a:r>
            <a:r>
              <a:rPr lang="en-US" sz="1200" b="1" dirty="0" smtClean="0">
                <a:solidFill>
                  <a:srgbClr val="002F2F"/>
                </a:solidFill>
                <a:latin typeface="Arial"/>
                <a:cs typeface="Arial"/>
              </a:rPr>
              <a:t>If the sludge generated from the sewage treatment works is not incinerated at   T· PARK and is directly disposed of at landfills, please elaborate on the negative environmental impacts.</a:t>
            </a:r>
            <a:endParaRPr lang="en-US" sz="1200" b="1" dirty="0">
              <a:solidFill>
                <a:srgbClr val="002F2F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32000" y="432003"/>
            <a:ext cx="6696075" cy="657860"/>
            <a:chOff x="431998" y="432003"/>
            <a:chExt cx="6696075" cy="657860"/>
          </a:xfrm>
        </p:grpSpPr>
        <p:sp>
          <p:nvSpPr>
            <p:cNvPr id="3" name="object 3"/>
            <p:cNvSpPr/>
            <p:nvPr/>
          </p:nvSpPr>
          <p:spPr>
            <a:xfrm>
              <a:off x="431998" y="432003"/>
              <a:ext cx="6696075" cy="657860"/>
            </a:xfrm>
            <a:custGeom>
              <a:avLst/>
              <a:gdLst/>
              <a:ahLst/>
              <a:cxnLst/>
              <a:rect l="l" t="t" r="r" b="b"/>
              <a:pathLst>
                <a:path w="6696075" h="657860">
                  <a:moveTo>
                    <a:pt x="6479997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441591"/>
                  </a:lnTo>
                  <a:lnTo>
                    <a:pt x="5704" y="491121"/>
                  </a:lnTo>
                  <a:lnTo>
                    <a:pt x="21955" y="536587"/>
                  </a:lnTo>
                  <a:lnTo>
                    <a:pt x="47454" y="576693"/>
                  </a:lnTo>
                  <a:lnTo>
                    <a:pt x="80904" y="610143"/>
                  </a:lnTo>
                  <a:lnTo>
                    <a:pt x="121011" y="635640"/>
                  </a:lnTo>
                  <a:lnTo>
                    <a:pt x="166475" y="651889"/>
                  </a:lnTo>
                  <a:lnTo>
                    <a:pt x="216001" y="657593"/>
                  </a:lnTo>
                  <a:lnTo>
                    <a:pt x="6479997" y="657593"/>
                  </a:lnTo>
                  <a:lnTo>
                    <a:pt x="6529527" y="651889"/>
                  </a:lnTo>
                  <a:lnTo>
                    <a:pt x="6574993" y="635640"/>
                  </a:lnTo>
                  <a:lnTo>
                    <a:pt x="6615099" y="610143"/>
                  </a:lnTo>
                  <a:lnTo>
                    <a:pt x="6648548" y="576693"/>
                  </a:lnTo>
                  <a:lnTo>
                    <a:pt x="6674045" y="536587"/>
                  </a:lnTo>
                  <a:lnTo>
                    <a:pt x="6690294" y="491121"/>
                  </a:lnTo>
                  <a:lnTo>
                    <a:pt x="6695998" y="441591"/>
                  </a:lnTo>
                  <a:lnTo>
                    <a:pt x="6695998" y="216001"/>
                  </a:lnTo>
                  <a:lnTo>
                    <a:pt x="6690294" y="166475"/>
                  </a:lnTo>
                  <a:lnTo>
                    <a:pt x="6674045" y="121011"/>
                  </a:lnTo>
                  <a:lnTo>
                    <a:pt x="6648548" y="80904"/>
                  </a:lnTo>
                  <a:lnTo>
                    <a:pt x="6615099" y="47454"/>
                  </a:lnTo>
                  <a:lnTo>
                    <a:pt x="6574993" y="21955"/>
                  </a:lnTo>
                  <a:lnTo>
                    <a:pt x="6529527" y="5704"/>
                  </a:lnTo>
                  <a:lnTo>
                    <a:pt x="6479997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48006" y="569110"/>
              <a:ext cx="383540" cy="383540"/>
            </a:xfrm>
            <a:custGeom>
              <a:avLst/>
              <a:gdLst/>
              <a:ahLst/>
              <a:cxnLst/>
              <a:rect l="l" t="t" r="r" b="b"/>
              <a:pathLst>
                <a:path w="383540" h="383540">
                  <a:moveTo>
                    <a:pt x="191693" y="0"/>
                  </a:moveTo>
                  <a:lnTo>
                    <a:pt x="147740" y="5062"/>
                  </a:lnTo>
                  <a:lnTo>
                    <a:pt x="107392" y="19484"/>
                  </a:lnTo>
                  <a:lnTo>
                    <a:pt x="71800" y="42113"/>
                  </a:lnTo>
                  <a:lnTo>
                    <a:pt x="42113" y="71800"/>
                  </a:lnTo>
                  <a:lnTo>
                    <a:pt x="19484" y="107392"/>
                  </a:lnTo>
                  <a:lnTo>
                    <a:pt x="5062" y="147740"/>
                  </a:lnTo>
                  <a:lnTo>
                    <a:pt x="0" y="191693"/>
                  </a:lnTo>
                  <a:lnTo>
                    <a:pt x="5062" y="235651"/>
                  </a:lnTo>
                  <a:lnTo>
                    <a:pt x="19484" y="276002"/>
                  </a:lnTo>
                  <a:lnTo>
                    <a:pt x="42113" y="311597"/>
                  </a:lnTo>
                  <a:lnTo>
                    <a:pt x="71800" y="341285"/>
                  </a:lnTo>
                  <a:lnTo>
                    <a:pt x="107392" y="363915"/>
                  </a:lnTo>
                  <a:lnTo>
                    <a:pt x="147740" y="378337"/>
                  </a:lnTo>
                  <a:lnTo>
                    <a:pt x="191693" y="383400"/>
                  </a:lnTo>
                  <a:lnTo>
                    <a:pt x="235646" y="378337"/>
                  </a:lnTo>
                  <a:lnTo>
                    <a:pt x="275994" y="363915"/>
                  </a:lnTo>
                  <a:lnTo>
                    <a:pt x="311587" y="341285"/>
                  </a:lnTo>
                  <a:lnTo>
                    <a:pt x="341273" y="311597"/>
                  </a:lnTo>
                  <a:lnTo>
                    <a:pt x="363903" y="276002"/>
                  </a:lnTo>
                  <a:lnTo>
                    <a:pt x="378324" y="235651"/>
                  </a:lnTo>
                  <a:lnTo>
                    <a:pt x="383387" y="191693"/>
                  </a:lnTo>
                  <a:lnTo>
                    <a:pt x="378324" y="147740"/>
                  </a:lnTo>
                  <a:lnTo>
                    <a:pt x="363903" y="107392"/>
                  </a:lnTo>
                  <a:lnTo>
                    <a:pt x="341273" y="71800"/>
                  </a:lnTo>
                  <a:lnTo>
                    <a:pt x="311587" y="42113"/>
                  </a:lnTo>
                  <a:lnTo>
                    <a:pt x="275994" y="19484"/>
                  </a:lnTo>
                  <a:lnTo>
                    <a:pt x="235646" y="5062"/>
                  </a:lnTo>
                  <a:lnTo>
                    <a:pt x="19169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8844" y="652808"/>
              <a:ext cx="161709" cy="215988"/>
            </a:xfrm>
            <a:prstGeom prst="rect">
              <a:avLst/>
            </a:prstGeom>
          </p:spPr>
        </p:pic>
      </p:grpSp>
      <p:grpSp>
        <p:nvGrpSpPr>
          <p:cNvPr id="6" name="object 6"/>
          <p:cNvGrpSpPr/>
          <p:nvPr/>
        </p:nvGrpSpPr>
        <p:grpSpPr>
          <a:xfrm>
            <a:off x="432001" y="1269605"/>
            <a:ext cx="6696075" cy="8990965"/>
            <a:chOff x="431998" y="1269601"/>
            <a:chExt cx="6696075" cy="8990965"/>
          </a:xfrm>
        </p:grpSpPr>
        <p:sp>
          <p:nvSpPr>
            <p:cNvPr id="7" name="object 7"/>
            <p:cNvSpPr/>
            <p:nvPr/>
          </p:nvSpPr>
          <p:spPr>
            <a:xfrm>
              <a:off x="431998" y="1269601"/>
              <a:ext cx="6696075" cy="758190"/>
            </a:xfrm>
            <a:custGeom>
              <a:avLst/>
              <a:gdLst/>
              <a:ahLst/>
              <a:cxnLst/>
              <a:rect l="l" t="t" r="r" b="b"/>
              <a:pathLst>
                <a:path w="6696075" h="758189">
                  <a:moveTo>
                    <a:pt x="6479997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757720"/>
                  </a:lnTo>
                  <a:lnTo>
                    <a:pt x="6695998" y="757720"/>
                  </a:lnTo>
                  <a:lnTo>
                    <a:pt x="6695998" y="216001"/>
                  </a:lnTo>
                  <a:lnTo>
                    <a:pt x="6690294" y="166475"/>
                  </a:lnTo>
                  <a:lnTo>
                    <a:pt x="6674045" y="121011"/>
                  </a:lnTo>
                  <a:lnTo>
                    <a:pt x="6648548" y="80904"/>
                  </a:lnTo>
                  <a:lnTo>
                    <a:pt x="6615099" y="47454"/>
                  </a:lnTo>
                  <a:lnTo>
                    <a:pt x="6574993" y="21955"/>
                  </a:lnTo>
                  <a:lnTo>
                    <a:pt x="6529527" y="5704"/>
                  </a:lnTo>
                  <a:lnTo>
                    <a:pt x="6479997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41523" y="1279132"/>
              <a:ext cx="6677025" cy="8971915"/>
            </a:xfrm>
            <a:custGeom>
              <a:avLst/>
              <a:gdLst/>
              <a:ahLst/>
              <a:cxnLst/>
              <a:rect l="l" t="t" r="r" b="b"/>
              <a:pathLst>
                <a:path w="6677025" h="8971915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3"/>
                  </a:lnTo>
                  <a:lnTo>
                    <a:pt x="80904" y="47450"/>
                  </a:lnTo>
                  <a:lnTo>
                    <a:pt x="47454" y="80899"/>
                  </a:lnTo>
                  <a:lnTo>
                    <a:pt x="21955" y="121005"/>
                  </a:lnTo>
                  <a:lnTo>
                    <a:pt x="5704" y="166471"/>
                  </a:lnTo>
                  <a:lnTo>
                    <a:pt x="0" y="216001"/>
                  </a:lnTo>
                  <a:lnTo>
                    <a:pt x="0" y="8755341"/>
                  </a:lnTo>
                  <a:lnTo>
                    <a:pt x="5704" y="8804872"/>
                  </a:lnTo>
                  <a:lnTo>
                    <a:pt x="21955" y="8850338"/>
                  </a:lnTo>
                  <a:lnTo>
                    <a:pt x="47454" y="8890443"/>
                  </a:lnTo>
                  <a:lnTo>
                    <a:pt x="80904" y="8923893"/>
                  </a:lnTo>
                  <a:lnTo>
                    <a:pt x="121011" y="8949390"/>
                  </a:lnTo>
                  <a:lnTo>
                    <a:pt x="166475" y="8965639"/>
                  </a:lnTo>
                  <a:lnTo>
                    <a:pt x="216001" y="8971343"/>
                  </a:lnTo>
                  <a:lnTo>
                    <a:pt x="6460947" y="8971343"/>
                  </a:lnTo>
                  <a:lnTo>
                    <a:pt x="6510477" y="8965639"/>
                  </a:lnTo>
                  <a:lnTo>
                    <a:pt x="6555943" y="8949390"/>
                  </a:lnTo>
                  <a:lnTo>
                    <a:pt x="6596049" y="8923893"/>
                  </a:lnTo>
                  <a:lnTo>
                    <a:pt x="6629498" y="8890443"/>
                  </a:lnTo>
                  <a:lnTo>
                    <a:pt x="6654995" y="8850338"/>
                  </a:lnTo>
                  <a:lnTo>
                    <a:pt x="6671244" y="8804872"/>
                  </a:lnTo>
                  <a:lnTo>
                    <a:pt x="6676948" y="8755341"/>
                  </a:lnTo>
                  <a:lnTo>
                    <a:pt x="6676948" y="216001"/>
                  </a:lnTo>
                  <a:lnTo>
                    <a:pt x="6671244" y="166471"/>
                  </a:lnTo>
                  <a:lnTo>
                    <a:pt x="6654995" y="121005"/>
                  </a:lnTo>
                  <a:lnTo>
                    <a:pt x="6629498" y="80899"/>
                  </a:lnTo>
                  <a:lnTo>
                    <a:pt x="6596049" y="47450"/>
                  </a:lnTo>
                  <a:lnTo>
                    <a:pt x="6555943" y="21953"/>
                  </a:lnTo>
                  <a:lnTo>
                    <a:pt x="6510477" y="5704"/>
                  </a:lnTo>
                  <a:lnTo>
                    <a:pt x="6460947" y="0"/>
                  </a:lnTo>
                  <a:lnTo>
                    <a:pt x="21600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12000" y="3317693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12000" y="4625991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12000" y="2445486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12000" y="3753784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12000" y="5062108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612000" y="2881578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12000" y="4189900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4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612000" y="5498199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612000" y="6806521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12000" y="8114821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612000" y="5934315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612000" y="7242613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612000" y="8550936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612000" y="6370406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612000" y="7678729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612000" y="8987027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612000" y="9423144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612000" y="9859235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1142304" y="634448"/>
            <a:ext cx="165544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2">
              <a:spcBef>
                <a:spcPts val="100"/>
              </a:spcBef>
            </a:pP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Open-ended</a:t>
            </a:r>
            <a:r>
              <a:rPr sz="1200" b="1" spc="5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002F2F"/>
                </a:solidFill>
                <a:latin typeface="Arial"/>
                <a:cs typeface="Arial"/>
              </a:rPr>
              <a:t>question</a:t>
            </a:r>
            <a:endParaRPr sz="1200" b="1" dirty="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575184" y="1332656"/>
            <a:ext cx="6414770" cy="574516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241340" marR="5080" indent="-229273" algn="just">
              <a:lnSpc>
                <a:spcPts val="1400"/>
              </a:lnSpc>
              <a:spcBef>
                <a:spcPts val="280"/>
              </a:spcBef>
            </a:pP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1.</a:t>
            </a:r>
            <a:r>
              <a:rPr sz="1200" b="1" spc="29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75" dirty="0">
                <a:solidFill>
                  <a:srgbClr val="002F2F"/>
                </a:solidFill>
                <a:latin typeface="Arial"/>
                <a:cs typeface="Arial"/>
              </a:rPr>
              <a:t>What</a:t>
            </a:r>
            <a:r>
              <a:rPr sz="1200" b="1" spc="-1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would</a:t>
            </a:r>
            <a:r>
              <a:rPr sz="1200" b="1" spc="-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you</a:t>
            </a:r>
            <a:r>
              <a:rPr sz="1200" b="1" spc="-10" dirty="0">
                <a:solidFill>
                  <a:srgbClr val="002F2F"/>
                </a:solidFill>
                <a:latin typeface="Arial"/>
                <a:cs typeface="Arial"/>
              </a:rPr>
              <a:t> propose</a:t>
            </a:r>
            <a:r>
              <a:rPr sz="1200" b="1" spc="-3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70" dirty="0">
                <a:solidFill>
                  <a:srgbClr val="002F2F"/>
                </a:solidFill>
                <a:latin typeface="Arial"/>
                <a:cs typeface="Arial"/>
              </a:rPr>
              <a:t>to</a:t>
            </a:r>
            <a:r>
              <a:rPr sz="1200" b="1" spc="-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optimise</a:t>
            </a:r>
            <a:r>
              <a:rPr sz="1200" b="1" spc="-3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50" dirty="0">
                <a:solidFill>
                  <a:srgbClr val="002F2F"/>
                </a:solidFill>
                <a:latin typeface="Arial"/>
                <a:cs typeface="Arial"/>
              </a:rPr>
              <a:t>the</a:t>
            </a:r>
            <a:r>
              <a:rPr sz="1200" b="1" spc="-1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future</a:t>
            </a:r>
            <a:r>
              <a:rPr sz="1200" b="1" spc="-1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waste</a:t>
            </a:r>
            <a:r>
              <a:rPr sz="1200" b="1" spc="-1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management</a:t>
            </a:r>
            <a:r>
              <a:rPr sz="1200" b="1" spc="-1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policy</a:t>
            </a:r>
            <a:r>
              <a:rPr sz="1200" b="1" spc="-1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in</a:t>
            </a:r>
            <a:r>
              <a:rPr sz="1200" b="1" spc="-1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002F2F"/>
                </a:solidFill>
                <a:latin typeface="Arial"/>
                <a:cs typeface="Arial"/>
              </a:rPr>
              <a:t>Hong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Kong</a:t>
            </a:r>
            <a:r>
              <a:rPr sz="1200" b="1" spc="-5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70" dirty="0">
                <a:solidFill>
                  <a:srgbClr val="002F2F"/>
                </a:solidFill>
                <a:latin typeface="Arial"/>
                <a:cs typeface="Arial"/>
              </a:rPr>
              <a:t>to</a:t>
            </a:r>
            <a:r>
              <a:rPr sz="1200" b="1" spc="-2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002F2F"/>
                </a:solidFill>
                <a:latin typeface="Arial"/>
                <a:cs typeface="Arial"/>
              </a:rPr>
              <a:t>reduce</a:t>
            </a:r>
            <a:r>
              <a:rPr sz="1200" b="1" spc="-4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50" dirty="0">
                <a:solidFill>
                  <a:srgbClr val="002F2F"/>
                </a:solidFill>
                <a:latin typeface="Arial"/>
                <a:cs typeface="Arial"/>
              </a:rPr>
              <a:t>the</a:t>
            </a:r>
            <a:r>
              <a:rPr sz="1200" b="1" spc="-2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disposal</a:t>
            </a:r>
            <a:r>
              <a:rPr sz="1200" b="1" spc="-2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of</a:t>
            </a:r>
            <a:r>
              <a:rPr sz="1200" b="1" spc="-5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special</a:t>
            </a:r>
            <a:r>
              <a:rPr sz="1200" b="1" spc="-2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waste</a:t>
            </a:r>
            <a:r>
              <a:rPr sz="1200" b="1" spc="-20" dirty="0">
                <a:solidFill>
                  <a:srgbClr val="002F2F"/>
                </a:solidFill>
                <a:latin typeface="Arial"/>
                <a:cs typeface="Arial"/>
              </a:rPr>
              <a:t> (such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as</a:t>
            </a:r>
            <a:r>
              <a:rPr sz="1200" b="1" spc="-2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waterworks</a:t>
            </a:r>
            <a:r>
              <a:rPr sz="1200" b="1" spc="-2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sludge</a:t>
            </a:r>
            <a:r>
              <a:rPr sz="1200" b="1" spc="-2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-30" dirty="0">
                <a:solidFill>
                  <a:srgbClr val="002F2F"/>
                </a:solidFill>
                <a:latin typeface="Arial"/>
                <a:cs typeface="Arial"/>
              </a:rPr>
              <a:t>or</a:t>
            </a:r>
            <a:r>
              <a:rPr sz="1200" b="1" spc="-6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002F2F"/>
                </a:solidFill>
                <a:latin typeface="Arial"/>
                <a:cs typeface="Arial"/>
              </a:rPr>
              <a:t>sewage sludge)</a:t>
            </a:r>
            <a:r>
              <a:rPr sz="1200" b="1" spc="-2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95" dirty="0">
                <a:solidFill>
                  <a:srgbClr val="002F2F"/>
                </a:solidFill>
                <a:latin typeface="Arial"/>
                <a:cs typeface="Arial"/>
              </a:rPr>
              <a:t>at</a:t>
            </a:r>
            <a:r>
              <a:rPr sz="1200" b="1" spc="-2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landfills</a:t>
            </a:r>
            <a:r>
              <a:rPr sz="1200" b="1" spc="-2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-30" dirty="0">
                <a:solidFill>
                  <a:srgbClr val="002F2F"/>
                </a:solidFill>
                <a:latin typeface="Arial"/>
                <a:cs typeface="Arial"/>
              </a:rPr>
              <a:t>so</a:t>
            </a:r>
            <a:r>
              <a:rPr sz="1200" b="1" spc="-2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as</a:t>
            </a:r>
            <a:r>
              <a:rPr sz="1200" b="1" spc="-4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70" dirty="0">
                <a:solidFill>
                  <a:srgbClr val="002F2F"/>
                </a:solidFill>
                <a:latin typeface="Arial"/>
                <a:cs typeface="Arial"/>
              </a:rPr>
              <a:t>to</a:t>
            </a:r>
            <a:r>
              <a:rPr sz="1200" b="1" spc="-2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alleviate</a:t>
            </a:r>
            <a:r>
              <a:rPr sz="1200" b="1" spc="-45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50" dirty="0">
                <a:solidFill>
                  <a:srgbClr val="002F2F"/>
                </a:solidFill>
                <a:latin typeface="Arial"/>
                <a:cs typeface="Arial"/>
              </a:rPr>
              <a:t>the</a:t>
            </a:r>
            <a:r>
              <a:rPr sz="1200" b="1" spc="-2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-25" dirty="0">
                <a:solidFill>
                  <a:srgbClr val="002F2F"/>
                </a:solidFill>
                <a:latin typeface="Arial"/>
                <a:cs typeface="Arial"/>
              </a:rPr>
              <a:t>pressure</a:t>
            </a:r>
            <a:r>
              <a:rPr sz="1200" b="1" spc="-2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F2F"/>
                </a:solidFill>
                <a:latin typeface="Arial"/>
                <a:cs typeface="Arial"/>
              </a:rPr>
              <a:t>on</a:t>
            </a:r>
            <a:r>
              <a:rPr sz="1200" b="1" spc="-20" dirty="0">
                <a:solidFill>
                  <a:srgbClr val="002F2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002F2F"/>
                </a:solidFill>
                <a:latin typeface="Arial"/>
                <a:cs typeface="Arial"/>
              </a:rPr>
              <a:t>landfills?</a:t>
            </a:r>
            <a:endParaRPr sz="1200" b="1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2" y="2"/>
            <a:ext cx="7560309" cy="1404620"/>
          </a:xfrm>
          <a:custGeom>
            <a:avLst/>
            <a:gdLst/>
            <a:ahLst/>
            <a:cxnLst/>
            <a:rect l="l" t="t" r="r" b="b"/>
            <a:pathLst>
              <a:path w="7560309" h="1404620">
                <a:moveTo>
                  <a:pt x="7559992" y="0"/>
                </a:moveTo>
                <a:lnTo>
                  <a:pt x="0" y="0"/>
                </a:lnTo>
                <a:lnTo>
                  <a:pt x="0" y="1404010"/>
                </a:lnTo>
                <a:lnTo>
                  <a:pt x="7559992" y="1404010"/>
                </a:lnTo>
                <a:lnTo>
                  <a:pt x="7559992" y="0"/>
                </a:lnTo>
                <a:close/>
              </a:path>
            </a:pathLst>
          </a:custGeom>
          <a:solidFill>
            <a:srgbClr val="00B9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圓角矩形 31"/>
          <p:cNvSpPr/>
          <p:nvPr/>
        </p:nvSpPr>
        <p:spPr>
          <a:xfrm>
            <a:off x="372703" y="757689"/>
            <a:ext cx="3024547" cy="39876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HK" altLang="en-US"/>
          </a:p>
        </p:txBody>
      </p:sp>
      <p:sp>
        <p:nvSpPr>
          <p:cNvPr id="3" name="object 3"/>
          <p:cNvSpPr/>
          <p:nvPr/>
        </p:nvSpPr>
        <p:spPr>
          <a:xfrm>
            <a:off x="2" y="1404012"/>
            <a:ext cx="7560309" cy="594360"/>
          </a:xfrm>
          <a:custGeom>
            <a:avLst/>
            <a:gdLst/>
            <a:ahLst/>
            <a:cxnLst/>
            <a:rect l="l" t="t" r="r" b="b"/>
            <a:pathLst>
              <a:path w="7560309" h="594360">
                <a:moveTo>
                  <a:pt x="0" y="593991"/>
                </a:moveTo>
                <a:lnTo>
                  <a:pt x="7559992" y="593991"/>
                </a:lnTo>
                <a:lnTo>
                  <a:pt x="7559992" y="0"/>
                </a:lnTo>
                <a:lnTo>
                  <a:pt x="0" y="0"/>
                </a:lnTo>
                <a:lnTo>
                  <a:pt x="0" y="593991"/>
                </a:lnTo>
                <a:close/>
              </a:path>
            </a:pathLst>
          </a:custGeom>
          <a:solidFill>
            <a:srgbClr val="034EA2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385394" y="2383592"/>
            <a:ext cx="1833880" cy="5084445"/>
            <a:chOff x="385394" y="2383590"/>
            <a:chExt cx="1833880" cy="5084445"/>
          </a:xfrm>
        </p:grpSpPr>
        <p:sp>
          <p:nvSpPr>
            <p:cNvPr id="9" name="object 9"/>
            <p:cNvSpPr/>
            <p:nvPr/>
          </p:nvSpPr>
          <p:spPr>
            <a:xfrm>
              <a:off x="385394" y="2388349"/>
              <a:ext cx="1828800" cy="5080000"/>
            </a:xfrm>
            <a:custGeom>
              <a:avLst/>
              <a:gdLst/>
              <a:ahLst/>
              <a:cxnLst/>
              <a:rect l="l" t="t" r="r" b="b"/>
              <a:pathLst>
                <a:path w="1828800" h="5080000">
                  <a:moveTo>
                    <a:pt x="1828596" y="0"/>
                  </a:moveTo>
                  <a:lnTo>
                    <a:pt x="0" y="0"/>
                  </a:lnTo>
                  <a:lnTo>
                    <a:pt x="0" y="3665486"/>
                  </a:lnTo>
                  <a:lnTo>
                    <a:pt x="0" y="5079377"/>
                  </a:lnTo>
                  <a:lnTo>
                    <a:pt x="1828596" y="5079377"/>
                  </a:lnTo>
                  <a:lnTo>
                    <a:pt x="1828596" y="3665486"/>
                  </a:lnTo>
                  <a:lnTo>
                    <a:pt x="1828596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213999" y="2990109"/>
              <a:ext cx="0" cy="623570"/>
            </a:xfrm>
            <a:custGeom>
              <a:avLst/>
              <a:gdLst/>
              <a:ahLst/>
              <a:cxnLst/>
              <a:rect l="l" t="t" r="r" b="b"/>
              <a:pathLst>
                <a:path h="623570">
                  <a:moveTo>
                    <a:pt x="0" y="623481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213999" y="3623109"/>
              <a:ext cx="0" cy="605790"/>
            </a:xfrm>
            <a:custGeom>
              <a:avLst/>
              <a:gdLst/>
              <a:ahLst/>
              <a:cxnLst/>
              <a:rect l="l" t="t" r="r" b="b"/>
              <a:pathLst>
                <a:path h="605789">
                  <a:moveTo>
                    <a:pt x="0" y="605701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213999" y="4238329"/>
              <a:ext cx="0" cy="407670"/>
            </a:xfrm>
            <a:custGeom>
              <a:avLst/>
              <a:gdLst/>
              <a:ahLst/>
              <a:cxnLst/>
              <a:rect l="l" t="t" r="r" b="b"/>
              <a:pathLst>
                <a:path h="407670">
                  <a:moveTo>
                    <a:pt x="0" y="407581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213999" y="4655430"/>
              <a:ext cx="0" cy="407670"/>
            </a:xfrm>
            <a:custGeom>
              <a:avLst/>
              <a:gdLst/>
              <a:ahLst/>
              <a:cxnLst/>
              <a:rect l="l" t="t" r="r" b="b"/>
              <a:pathLst>
                <a:path h="407670">
                  <a:moveTo>
                    <a:pt x="0" y="407581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213999" y="5072529"/>
              <a:ext cx="0" cy="976630"/>
            </a:xfrm>
            <a:custGeom>
              <a:avLst/>
              <a:gdLst/>
              <a:ahLst/>
              <a:cxnLst/>
              <a:rect l="l" t="t" r="r" b="b"/>
              <a:pathLst>
                <a:path h="976629">
                  <a:moveTo>
                    <a:pt x="0" y="976541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213999" y="6058602"/>
              <a:ext cx="0" cy="407670"/>
            </a:xfrm>
            <a:custGeom>
              <a:avLst/>
              <a:gdLst/>
              <a:ahLst/>
              <a:cxnLst/>
              <a:rect l="l" t="t" r="r" b="b"/>
              <a:pathLst>
                <a:path h="407670">
                  <a:moveTo>
                    <a:pt x="0" y="407568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213999" y="6475699"/>
              <a:ext cx="0" cy="987425"/>
            </a:xfrm>
            <a:custGeom>
              <a:avLst/>
              <a:gdLst/>
              <a:ahLst/>
              <a:cxnLst/>
              <a:rect l="l" t="t" r="r" b="b"/>
              <a:pathLst>
                <a:path h="987425">
                  <a:moveTo>
                    <a:pt x="0" y="987272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85400" y="2388353"/>
              <a:ext cx="1828800" cy="0"/>
            </a:xfrm>
            <a:custGeom>
              <a:avLst/>
              <a:gdLst/>
              <a:ahLst/>
              <a:cxnLst/>
              <a:rect l="l" t="t" r="r" b="b"/>
              <a:pathLst>
                <a:path w="1828800">
                  <a:moveTo>
                    <a:pt x="0" y="0"/>
                  </a:moveTo>
                  <a:lnTo>
                    <a:pt x="1828596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18" name="object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9425907"/>
              </p:ext>
            </p:extLst>
          </p:nvPr>
        </p:nvGraphicFramePr>
        <p:xfrm>
          <a:off x="380640" y="2378828"/>
          <a:ext cx="6850379" cy="507999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28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553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553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553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5539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013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9525">
                      <a:solidFill>
                        <a:srgbClr val="FFFFFF"/>
                      </a:solidFill>
                      <a:prstDash val="solid"/>
                    </a:lnR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72CBC9"/>
                    </a:solidFill>
                  </a:tcPr>
                </a:tc>
                <a:tc>
                  <a:txBody>
                    <a:bodyPr/>
                    <a:lstStyle/>
                    <a:p>
                      <a:pPr marL="605155" marR="142240" indent="-452755">
                        <a:lnSpc>
                          <a:spcPct val="109000"/>
                        </a:lnSpc>
                        <a:spcBef>
                          <a:spcPts val="550"/>
                        </a:spcBef>
                      </a:pPr>
                      <a:r>
                        <a:rPr sz="13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Eco-coaster </a:t>
                      </a:r>
                      <a:r>
                        <a:rPr sz="1300" b="1" spc="-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</a:t>
                      </a:r>
                      <a:endParaRPr sz="1300" dirty="0">
                        <a:latin typeface="Arial"/>
                        <a:cs typeface="Arial"/>
                      </a:endParaRPr>
                    </a:p>
                  </a:txBody>
                  <a:tcPr marL="0" marR="0" marT="69850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solidFill>
                      <a:srgbClr val="3777BC"/>
                    </a:solidFill>
                  </a:tcPr>
                </a:tc>
                <a:tc>
                  <a:txBody>
                    <a:bodyPr/>
                    <a:lstStyle/>
                    <a:p>
                      <a:pPr marL="581025" marR="141605" indent="-428625">
                        <a:lnSpc>
                          <a:spcPct val="109000"/>
                        </a:lnSpc>
                        <a:spcBef>
                          <a:spcPts val="550"/>
                        </a:spcBef>
                      </a:pPr>
                      <a:r>
                        <a:rPr sz="13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Eco-coaster </a:t>
                      </a:r>
                      <a:r>
                        <a:rPr sz="13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II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69850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solidFill>
                      <a:srgbClr val="3777BC"/>
                    </a:solidFill>
                  </a:tcPr>
                </a:tc>
                <a:tc>
                  <a:txBody>
                    <a:bodyPr/>
                    <a:lstStyle/>
                    <a:p>
                      <a:pPr marL="556895" marR="141605" indent="-404495">
                        <a:lnSpc>
                          <a:spcPct val="109000"/>
                        </a:lnSpc>
                        <a:spcBef>
                          <a:spcPts val="550"/>
                        </a:spcBef>
                      </a:pPr>
                      <a:r>
                        <a:rPr sz="13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Eco-coaster </a:t>
                      </a:r>
                      <a:r>
                        <a:rPr sz="13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III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69850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solidFill>
                      <a:srgbClr val="3777BC"/>
                    </a:solidFill>
                  </a:tcPr>
                </a:tc>
                <a:tc>
                  <a:txBody>
                    <a:bodyPr/>
                    <a:lstStyle/>
                    <a:p>
                      <a:pPr marL="548640" marR="142240" indent="-396240">
                        <a:lnSpc>
                          <a:spcPct val="109000"/>
                        </a:lnSpc>
                        <a:spcBef>
                          <a:spcPts val="550"/>
                        </a:spcBef>
                      </a:pPr>
                      <a:r>
                        <a:rPr sz="13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Eco-coaster </a:t>
                      </a:r>
                      <a:r>
                        <a:rPr sz="13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IV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69850" marB="0">
                    <a:lnL w="9525">
                      <a:solidFill>
                        <a:srgbClr val="FFFFFF"/>
                      </a:solidFill>
                      <a:prstDash val="solid"/>
                    </a:lnL>
                    <a:solidFill>
                      <a:srgbClr val="3777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2460">
                <a:tc gridSpan="2">
                  <a:txBody>
                    <a:bodyPr/>
                    <a:lstStyle/>
                    <a:p>
                      <a:pPr marL="801370" marR="568960" indent="-621030">
                        <a:lnSpc>
                          <a:spcPct val="109000"/>
                        </a:lnSpc>
                        <a:spcBef>
                          <a:spcPts val="655"/>
                        </a:spcBef>
                        <a:tabLst>
                          <a:tab pos="2405380" algn="l"/>
                        </a:tabLst>
                      </a:pPr>
                      <a:r>
                        <a:rPr sz="13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Replacement</a:t>
                      </a:r>
                      <a:r>
                        <a:rPr sz="1300" b="1" spc="1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ratio</a:t>
                      </a:r>
                      <a:r>
                        <a:rPr sz="13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	</a:t>
                      </a:r>
                      <a:r>
                        <a:rPr sz="1900" b="1" spc="30" baseline="-36324" dirty="0" smtClean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0 </a:t>
                      </a:r>
                      <a:r>
                        <a:rPr sz="1300" b="1" spc="-25" dirty="0" smtClean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(%)</a:t>
                      </a:r>
                      <a:endParaRPr sz="1300" dirty="0">
                        <a:latin typeface="Arial"/>
                        <a:cs typeface="Arial"/>
                      </a:endParaRPr>
                    </a:p>
                  </a:txBody>
                  <a:tcPr marL="0" marR="0" marT="83185" marB="0">
                    <a:lnR w="9525">
                      <a:solidFill>
                        <a:srgbClr val="72CBC9"/>
                      </a:solidFill>
                      <a:prstDash val="soli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4680">
                <a:tc>
                  <a:txBody>
                    <a:bodyPr/>
                    <a:lstStyle/>
                    <a:p>
                      <a:pPr marL="817244" marR="183515" indent="-625475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sz="1300" b="1" spc="-3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Waterworks</a:t>
                      </a:r>
                      <a:r>
                        <a:rPr sz="1300" b="1" spc="-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-4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sludge </a:t>
                      </a:r>
                      <a:r>
                        <a:rPr sz="13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(g)</a:t>
                      </a:r>
                      <a:endParaRPr sz="1300" dirty="0">
                        <a:latin typeface="Arial"/>
                        <a:cs typeface="Arial"/>
                      </a:endParaRPr>
                    </a:p>
                  </a:txBody>
                  <a:tcPr marL="0" marR="0" marT="100965" marB="0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72CBC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endParaRPr sz="13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300" b="1" spc="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0</a:t>
                      </a:r>
                      <a:endParaRPr sz="1300" dirty="0">
                        <a:latin typeface="Arial"/>
                        <a:cs typeface="Arial"/>
                      </a:endParaRPr>
                    </a:p>
                  </a:txBody>
                  <a:tcPr marL="0" marR="0" marT="10160" marB="0"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  <a:solidFill>
                      <a:srgbClr val="DCDD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  <a:solidFill>
                      <a:srgbClr val="DCDD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  <a:solidFill>
                      <a:srgbClr val="DCDD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  <a:solidFill>
                      <a:srgbClr val="DCDD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6559">
                <a:tc gridSpan="2">
                  <a:txBody>
                    <a:bodyPr/>
                    <a:lstStyle/>
                    <a:p>
                      <a:pPr marL="603885">
                        <a:lnSpc>
                          <a:spcPct val="100000"/>
                        </a:lnSpc>
                        <a:spcBef>
                          <a:spcPts val="795"/>
                        </a:spcBef>
                        <a:tabLst>
                          <a:tab pos="2406650" algn="l"/>
                        </a:tabLst>
                      </a:pPr>
                      <a:r>
                        <a:rPr sz="1300" b="1" spc="-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Sand</a:t>
                      </a:r>
                      <a:r>
                        <a:rPr sz="1300" b="1" spc="-8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(g)</a:t>
                      </a:r>
                      <a:r>
                        <a:rPr sz="13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	</a:t>
                      </a:r>
                      <a:r>
                        <a:rPr sz="1300" b="1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6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100965" marB="0">
                    <a:lnR w="9525">
                      <a:solidFill>
                        <a:srgbClr val="72CBC9"/>
                      </a:solidFill>
                      <a:prstDash val="soli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655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sz="13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Cement</a:t>
                      </a:r>
                      <a:r>
                        <a:rPr sz="1300" b="1" spc="-6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(g)</a:t>
                      </a:r>
                      <a:endParaRPr sz="1300" dirty="0">
                        <a:latin typeface="Arial"/>
                        <a:cs typeface="Arial"/>
                      </a:endParaRPr>
                    </a:p>
                  </a:txBody>
                  <a:tcPr marL="0" marR="0" marT="100965" marB="0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72CBC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sz="1300" b="1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120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100965" marB="0"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  <a:solidFill>
                      <a:srgbClr val="DCDDD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sz="1300" b="1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120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100965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  <a:solidFill>
                      <a:srgbClr val="DCDDD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sz="1300" b="1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120</a:t>
                      </a:r>
                      <a:endParaRPr sz="1300" dirty="0">
                        <a:latin typeface="Arial"/>
                        <a:cs typeface="Arial"/>
                      </a:endParaRPr>
                    </a:p>
                  </a:txBody>
                  <a:tcPr marL="0" marR="0" marT="100965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  <a:solidFill>
                      <a:srgbClr val="DCDDD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sz="1300" b="1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120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100965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  <a:solidFill>
                      <a:srgbClr val="DCDD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85519">
                <a:tc gridSpan="5">
                  <a:txBody>
                    <a:bodyPr/>
                    <a:lstStyle/>
                    <a:p>
                      <a:pPr marL="179705" marR="5191760" algn="ctr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sz="13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Height</a:t>
                      </a:r>
                      <a:r>
                        <a:rPr sz="1300" b="1" spc="-9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6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at</a:t>
                      </a:r>
                      <a:r>
                        <a:rPr sz="1300" b="1" spc="-9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-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which</a:t>
                      </a:r>
                      <a:r>
                        <a:rPr sz="1300" b="1" spc="-9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the </a:t>
                      </a:r>
                      <a:r>
                        <a:rPr sz="1300" b="1" spc="-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eco-</a:t>
                      </a:r>
                      <a:r>
                        <a:rPr sz="1300" b="1" spc="-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coasters</a:t>
                      </a:r>
                      <a:r>
                        <a:rPr sz="13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break </a:t>
                      </a:r>
                      <a:r>
                        <a:rPr sz="13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(m)</a:t>
                      </a:r>
                      <a:endParaRPr sz="1300" dirty="0">
                        <a:latin typeface="Arial"/>
                        <a:cs typeface="Arial"/>
                      </a:endParaRPr>
                    </a:p>
                    <a:p>
                      <a:pPr marR="5012690"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1100" b="1" spc="-4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(Reference</a:t>
                      </a:r>
                      <a:r>
                        <a:rPr sz="1100" b="1" spc="-5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height:</a:t>
                      </a:r>
                      <a:r>
                        <a:rPr sz="1100" b="1" spc="-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254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</a:t>
                      </a:r>
                      <a:r>
                        <a:rPr sz="1100" b="1" spc="-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m)</a:t>
                      </a:r>
                      <a:endParaRPr sz="1100" dirty="0">
                        <a:latin typeface="Arial"/>
                        <a:cs typeface="Arial"/>
                      </a:endParaRPr>
                    </a:p>
                  </a:txBody>
                  <a:tcPr marL="0" marR="0" marT="100965" marB="0">
                    <a:lnR w="9525">
                      <a:solidFill>
                        <a:srgbClr val="72CBC9"/>
                      </a:solidFill>
                      <a:prstDash val="soli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655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sz="13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Weight</a:t>
                      </a:r>
                      <a:r>
                        <a:rPr sz="1300" b="1" spc="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(g)</a:t>
                      </a:r>
                      <a:endParaRPr sz="1300" dirty="0">
                        <a:latin typeface="Arial"/>
                        <a:cs typeface="Arial"/>
                      </a:endParaRPr>
                    </a:p>
                  </a:txBody>
                  <a:tcPr marL="0" marR="0" marT="100965" marB="0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  <a:solidFill>
                      <a:srgbClr val="DCDD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  <a:solidFill>
                      <a:srgbClr val="DCDD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  <a:solidFill>
                      <a:srgbClr val="DCDD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  <a:solidFill>
                      <a:srgbClr val="DCDD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996315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22034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300" b="1" spc="-3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Degree</a:t>
                      </a:r>
                      <a:r>
                        <a:rPr sz="1300" b="1" spc="-8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-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of</a:t>
                      </a:r>
                      <a:r>
                        <a:rPr sz="1300" b="1" spc="-1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damage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9525">
                      <a:solidFill>
                        <a:srgbClr val="72CBC9"/>
                      </a:solidFill>
                      <a:prstDash val="soli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9" name="object 19"/>
          <p:cNvSpPr txBox="1"/>
          <p:nvPr/>
        </p:nvSpPr>
        <p:spPr>
          <a:xfrm>
            <a:off x="419301" y="7630590"/>
            <a:ext cx="6344285" cy="125265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579">
              <a:spcBef>
                <a:spcPts val="100"/>
              </a:spcBef>
            </a:pPr>
            <a:r>
              <a:rPr sz="1300" b="1" spc="-55" dirty="0">
                <a:solidFill>
                  <a:srgbClr val="034EA2"/>
                </a:solidFill>
                <a:latin typeface="Arial"/>
                <a:cs typeface="Arial"/>
              </a:rPr>
              <a:t>Conclusion:</a:t>
            </a:r>
            <a:r>
              <a:rPr sz="1300" b="1" spc="-11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spc="-25" dirty="0">
                <a:solidFill>
                  <a:srgbClr val="034EA2"/>
                </a:solidFill>
                <a:latin typeface="Arial"/>
                <a:cs typeface="Arial"/>
              </a:rPr>
              <a:t>The</a:t>
            </a:r>
            <a:r>
              <a:rPr sz="1300" b="1" spc="-6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spc="-10" dirty="0">
                <a:solidFill>
                  <a:srgbClr val="034EA2"/>
                </a:solidFill>
                <a:latin typeface="Arial"/>
                <a:cs typeface="Arial"/>
              </a:rPr>
              <a:t>optimal</a:t>
            </a:r>
            <a:r>
              <a:rPr sz="1300" b="1" spc="-7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034EA2"/>
                </a:solidFill>
                <a:latin typeface="Arial"/>
                <a:cs typeface="Arial"/>
              </a:rPr>
              <a:t>material</a:t>
            </a:r>
            <a:r>
              <a:rPr sz="1300" b="1" spc="-6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spc="-15" dirty="0">
                <a:solidFill>
                  <a:srgbClr val="034EA2"/>
                </a:solidFill>
                <a:latin typeface="Arial"/>
                <a:cs typeface="Arial"/>
              </a:rPr>
              <a:t>ratio</a:t>
            </a:r>
            <a:r>
              <a:rPr sz="1300" b="1" spc="-6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spc="-30" dirty="0">
                <a:solidFill>
                  <a:srgbClr val="034EA2"/>
                </a:solidFill>
                <a:latin typeface="Arial"/>
                <a:cs typeface="Arial"/>
              </a:rPr>
              <a:t>of</a:t>
            </a:r>
            <a:r>
              <a:rPr sz="1300" b="1" spc="-9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spc="-40" dirty="0">
                <a:solidFill>
                  <a:srgbClr val="034EA2"/>
                </a:solidFill>
                <a:latin typeface="Arial"/>
                <a:cs typeface="Arial"/>
              </a:rPr>
              <a:t>waterworks</a:t>
            </a:r>
            <a:r>
              <a:rPr sz="1300" b="1" spc="-7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spc="-50" dirty="0">
                <a:solidFill>
                  <a:srgbClr val="034EA2"/>
                </a:solidFill>
                <a:latin typeface="Arial"/>
                <a:cs typeface="Arial"/>
              </a:rPr>
              <a:t>sludge</a:t>
            </a:r>
            <a:r>
              <a:rPr sz="1300" b="1" spc="-6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034EA2"/>
                </a:solidFill>
                <a:latin typeface="Arial"/>
                <a:cs typeface="Arial"/>
              </a:rPr>
              <a:t>to</a:t>
            </a:r>
            <a:r>
              <a:rPr sz="1300" b="1" spc="-6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spc="-45" dirty="0">
                <a:solidFill>
                  <a:srgbClr val="034EA2"/>
                </a:solidFill>
                <a:latin typeface="Arial"/>
                <a:cs typeface="Arial"/>
              </a:rPr>
              <a:t>sand</a:t>
            </a:r>
            <a:r>
              <a:rPr sz="1300" b="1" spc="-7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spc="-25" dirty="0">
                <a:solidFill>
                  <a:srgbClr val="034EA2"/>
                </a:solidFill>
                <a:latin typeface="Arial"/>
                <a:cs typeface="Arial"/>
              </a:rPr>
              <a:t>is</a:t>
            </a:r>
            <a:endParaRPr sz="1300" dirty="0">
              <a:latin typeface="Arial"/>
              <a:cs typeface="Arial"/>
            </a:endParaRPr>
          </a:p>
          <a:p>
            <a:pPr>
              <a:spcBef>
                <a:spcPts val="65"/>
              </a:spcBef>
            </a:pPr>
            <a:endParaRPr sz="1300" dirty="0">
              <a:latin typeface="Arial"/>
              <a:cs typeface="Arial"/>
            </a:endParaRPr>
          </a:p>
          <a:p>
            <a:pPr marL="12702">
              <a:tabLst>
                <a:tab pos="5620054" algn="l"/>
              </a:tabLst>
            </a:pPr>
            <a:r>
              <a:rPr sz="1300" b="1" u="heavy" dirty="0">
                <a:solidFill>
                  <a:srgbClr val="034EA2"/>
                </a:solidFill>
                <a:uFill>
                  <a:solidFill>
                    <a:srgbClr val="034EA2"/>
                  </a:solidFill>
                </a:uFill>
                <a:latin typeface="Arial"/>
                <a:cs typeface="Arial"/>
              </a:rPr>
              <a:t>	</a:t>
            </a:r>
            <a:r>
              <a:rPr sz="1300" b="1" dirty="0">
                <a:solidFill>
                  <a:srgbClr val="034EA2"/>
                </a:solidFill>
                <a:latin typeface="Arial"/>
                <a:cs typeface="Arial"/>
              </a:rPr>
              <a:t> ,</a:t>
            </a:r>
            <a:endParaRPr sz="1300" dirty="0">
              <a:latin typeface="Arial"/>
              <a:cs typeface="Arial"/>
            </a:endParaRPr>
          </a:p>
          <a:p>
            <a:pPr marL="29213" marR="5080" indent="-635">
              <a:lnSpc>
                <a:spcPct val="115399"/>
              </a:lnSpc>
              <a:spcBef>
                <a:spcPts val="1320"/>
              </a:spcBef>
              <a:tabLst>
                <a:tab pos="716400" algn="l"/>
                <a:tab pos="3414965" algn="l"/>
              </a:tabLst>
            </a:pPr>
            <a:r>
              <a:rPr sz="1300" b="1" spc="-60" dirty="0">
                <a:solidFill>
                  <a:srgbClr val="034EA2"/>
                </a:solidFill>
                <a:latin typeface="Arial"/>
                <a:cs typeface="Arial"/>
              </a:rPr>
              <a:t>in </a:t>
            </a:r>
            <a:r>
              <a:rPr sz="1300" b="1" spc="-45" dirty="0">
                <a:solidFill>
                  <a:srgbClr val="034EA2"/>
                </a:solidFill>
                <a:latin typeface="Arial"/>
                <a:cs typeface="Arial"/>
              </a:rPr>
              <a:t>which </a:t>
            </a:r>
            <a:r>
              <a:rPr sz="1300" b="1" dirty="0">
                <a:solidFill>
                  <a:srgbClr val="034EA2"/>
                </a:solidFill>
                <a:latin typeface="Arial"/>
                <a:cs typeface="Arial"/>
              </a:rPr>
              <a:t>the</a:t>
            </a:r>
            <a:r>
              <a:rPr sz="1300" b="1" spc="-4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spc="-30" dirty="0">
                <a:solidFill>
                  <a:srgbClr val="034EA2"/>
                </a:solidFill>
                <a:latin typeface="Arial"/>
                <a:cs typeface="Arial"/>
              </a:rPr>
              <a:t>eco-coaster</a:t>
            </a:r>
            <a:r>
              <a:rPr sz="1300" b="1" spc="-7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spc="-55" dirty="0">
                <a:solidFill>
                  <a:srgbClr val="034EA2"/>
                </a:solidFill>
                <a:latin typeface="Arial"/>
                <a:cs typeface="Arial"/>
              </a:rPr>
              <a:t>breaks </a:t>
            </a:r>
            <a:r>
              <a:rPr sz="1300" b="1" dirty="0">
                <a:solidFill>
                  <a:srgbClr val="034EA2"/>
                </a:solidFill>
                <a:latin typeface="Arial"/>
                <a:cs typeface="Arial"/>
              </a:rPr>
              <a:t>when</a:t>
            </a:r>
            <a:r>
              <a:rPr sz="1300" b="1" spc="17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u="heavy" dirty="0">
                <a:solidFill>
                  <a:srgbClr val="034EA2"/>
                </a:solidFill>
                <a:uFill>
                  <a:solidFill>
                    <a:srgbClr val="034EA2"/>
                  </a:solidFill>
                </a:uFill>
                <a:latin typeface="Arial"/>
                <a:cs typeface="Arial"/>
              </a:rPr>
              <a:t>	</a:t>
            </a:r>
            <a:r>
              <a:rPr sz="1300" b="1" spc="9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spc="-40" dirty="0">
                <a:solidFill>
                  <a:srgbClr val="034EA2"/>
                </a:solidFill>
                <a:latin typeface="Arial"/>
                <a:cs typeface="Arial"/>
              </a:rPr>
              <a:t>g</a:t>
            </a:r>
            <a:r>
              <a:rPr sz="1300" b="1" spc="-9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spc="-30" dirty="0">
                <a:solidFill>
                  <a:srgbClr val="034EA2"/>
                </a:solidFill>
                <a:latin typeface="Arial"/>
                <a:cs typeface="Arial"/>
              </a:rPr>
              <a:t>of</a:t>
            </a:r>
            <a:r>
              <a:rPr sz="1300" b="1" spc="-12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spc="-25" dirty="0">
                <a:solidFill>
                  <a:srgbClr val="034EA2"/>
                </a:solidFill>
                <a:latin typeface="Arial"/>
                <a:cs typeface="Arial"/>
              </a:rPr>
              <a:t>weight</a:t>
            </a:r>
            <a:r>
              <a:rPr sz="1300" b="1" spc="-10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spc="-70" dirty="0">
                <a:solidFill>
                  <a:srgbClr val="034EA2"/>
                </a:solidFill>
                <a:latin typeface="Arial"/>
                <a:cs typeface="Arial"/>
              </a:rPr>
              <a:t>drops</a:t>
            </a:r>
            <a:r>
              <a:rPr sz="1300" b="1" spc="-9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spc="-30" dirty="0">
                <a:solidFill>
                  <a:srgbClr val="034EA2"/>
                </a:solidFill>
                <a:latin typeface="Arial"/>
                <a:cs typeface="Arial"/>
              </a:rPr>
              <a:t>vertically</a:t>
            </a:r>
            <a:r>
              <a:rPr sz="1300" b="1" spc="-10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spc="60" dirty="0">
                <a:solidFill>
                  <a:srgbClr val="034EA2"/>
                </a:solidFill>
                <a:latin typeface="Arial"/>
                <a:cs typeface="Arial"/>
              </a:rPr>
              <a:t>at</a:t>
            </a:r>
            <a:r>
              <a:rPr sz="1300" b="1" spc="-9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034EA2"/>
                </a:solidFill>
                <a:latin typeface="Arial"/>
                <a:cs typeface="Arial"/>
              </a:rPr>
              <a:t>a</a:t>
            </a:r>
            <a:r>
              <a:rPr sz="1300" b="1" spc="-10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034EA2"/>
                </a:solidFill>
                <a:latin typeface="Arial"/>
                <a:cs typeface="Arial"/>
              </a:rPr>
              <a:t>height of</a:t>
            </a:r>
            <a:r>
              <a:rPr sz="1300" b="1" spc="-20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u="heavy" dirty="0">
                <a:solidFill>
                  <a:srgbClr val="034EA2"/>
                </a:solidFill>
                <a:uFill>
                  <a:solidFill>
                    <a:srgbClr val="034EA2"/>
                  </a:solidFill>
                </a:uFill>
                <a:latin typeface="Arial"/>
                <a:cs typeface="Arial"/>
              </a:rPr>
              <a:t>	</a:t>
            </a:r>
            <a:r>
              <a:rPr sz="1300" b="1" dirty="0">
                <a:solidFill>
                  <a:srgbClr val="034EA2"/>
                </a:solidFill>
                <a:latin typeface="Arial"/>
                <a:cs typeface="Arial"/>
              </a:rPr>
              <a:t> m.</a:t>
            </a:r>
            <a:endParaRPr sz="1300" dirty="0">
              <a:latin typeface="Arial"/>
              <a:cs typeface="Arial"/>
            </a:endParaRPr>
          </a:p>
        </p:txBody>
      </p:sp>
      <p:sp>
        <p:nvSpPr>
          <p:cNvPr id="30" name="object 7"/>
          <p:cNvSpPr txBox="1"/>
          <p:nvPr/>
        </p:nvSpPr>
        <p:spPr>
          <a:xfrm>
            <a:off x="324611" y="832623"/>
            <a:ext cx="3100747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0370"/>
            <a:r>
              <a:rPr sz="1500" b="1" spc="20" dirty="0">
                <a:solidFill>
                  <a:srgbClr val="00B9B5"/>
                </a:solidFill>
                <a:latin typeface="Arial"/>
                <a:cs typeface="Arial"/>
              </a:rPr>
              <a:t>Experimental Data Sheet I (A)</a:t>
            </a:r>
          </a:p>
        </p:txBody>
      </p:sp>
      <p:sp>
        <p:nvSpPr>
          <p:cNvPr id="31" name="object 7"/>
          <p:cNvSpPr txBox="1"/>
          <p:nvPr/>
        </p:nvSpPr>
        <p:spPr>
          <a:xfrm>
            <a:off x="372702" y="1548292"/>
            <a:ext cx="6224948" cy="2744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2">
              <a:spcBef>
                <a:spcPts val="5"/>
              </a:spcBef>
            </a:pPr>
            <a:r>
              <a:rPr sz="1700" b="1" dirty="0">
                <a:solidFill>
                  <a:srgbClr val="FFFFFF"/>
                </a:solidFill>
                <a:latin typeface="Arial"/>
                <a:cs typeface="Arial"/>
              </a:rPr>
              <a:t>Method </a:t>
            </a:r>
            <a:r>
              <a:rPr sz="1700" b="1" dirty="0" smtClean="0">
                <a:solidFill>
                  <a:srgbClr val="FFFFFF"/>
                </a:solidFill>
                <a:latin typeface="Arial"/>
                <a:cs typeface="Arial"/>
              </a:rPr>
              <a:t>1: </a:t>
            </a:r>
            <a:r>
              <a:rPr sz="1700" b="1" dirty="0" smtClean="0">
                <a:solidFill>
                  <a:srgbClr val="FFFFFF"/>
                </a:solidFill>
                <a:latin typeface="Arial"/>
                <a:cs typeface="Arial"/>
              </a:rPr>
              <a:t>Determin</a:t>
            </a:r>
            <a:r>
              <a:rPr lang="en-US" sz="1700" b="1" dirty="0" smtClean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1700" b="1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 b="1" dirty="0">
                <a:solidFill>
                  <a:srgbClr val="FFFFFF"/>
                </a:solidFill>
                <a:latin typeface="Arial"/>
                <a:cs typeface="Arial"/>
              </a:rPr>
              <a:t>the Material Ratio using Weights</a:t>
            </a:r>
            <a:endParaRPr sz="1700" dirty="0">
              <a:latin typeface="Arial"/>
              <a:cs typeface="Arial"/>
            </a:endParaRPr>
          </a:p>
        </p:txBody>
      </p:sp>
      <p:sp>
        <p:nvSpPr>
          <p:cNvPr id="25" name="圓角矩形 24"/>
          <p:cNvSpPr/>
          <p:nvPr/>
        </p:nvSpPr>
        <p:spPr>
          <a:xfrm>
            <a:off x="380640" y="268203"/>
            <a:ext cx="5241727" cy="396240"/>
          </a:xfrm>
          <a:prstGeom prst="roundRect">
            <a:avLst>
              <a:gd name="adj" fmla="val 50000"/>
            </a:avLst>
          </a:prstGeom>
          <a:solidFill>
            <a:srgbClr val="034E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HK" altLang="en-US"/>
          </a:p>
        </p:txBody>
      </p:sp>
      <p:sp>
        <p:nvSpPr>
          <p:cNvPr id="26" name="object 41"/>
          <p:cNvSpPr txBox="1"/>
          <p:nvPr/>
        </p:nvSpPr>
        <p:spPr>
          <a:xfrm>
            <a:off x="489242" y="329682"/>
            <a:ext cx="5046980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2">
              <a:spcBef>
                <a:spcPts val="100"/>
              </a:spcBef>
            </a:pPr>
            <a:r>
              <a:rPr sz="1500" b="1" dirty="0">
                <a:solidFill>
                  <a:srgbClr val="FFFFFF"/>
                </a:solidFill>
                <a:latin typeface="Arial"/>
                <a:cs typeface="Arial"/>
              </a:rPr>
              <a:t>“Design</a:t>
            </a:r>
            <a:r>
              <a:rPr sz="1500" b="1" spc="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1500" b="1" spc="20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FFFFFF"/>
                </a:solidFill>
                <a:latin typeface="Arial"/>
                <a:cs typeface="Arial"/>
              </a:rPr>
              <a:t>Make”:</a:t>
            </a:r>
            <a:r>
              <a:rPr sz="1500" b="1" spc="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FFFFFF"/>
                </a:solidFill>
                <a:latin typeface="Arial"/>
                <a:cs typeface="Arial"/>
              </a:rPr>
              <a:t>Upcycling</a:t>
            </a:r>
            <a:r>
              <a:rPr sz="1500" b="1" spc="20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1500" b="1" spc="1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FFFFFF"/>
                </a:solidFill>
                <a:latin typeface="Arial"/>
                <a:cs typeface="Arial"/>
              </a:rPr>
              <a:t>Waterworks</a:t>
            </a:r>
            <a:r>
              <a:rPr sz="1500" b="1" spc="20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spc="-10" dirty="0">
                <a:solidFill>
                  <a:srgbClr val="FFFFFF"/>
                </a:solidFill>
                <a:latin typeface="Arial"/>
                <a:cs typeface="Arial"/>
              </a:rPr>
              <a:t>Sludge</a:t>
            </a:r>
            <a:endParaRPr sz="1500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object 5"/>
          <p:cNvGrpSpPr/>
          <p:nvPr/>
        </p:nvGrpSpPr>
        <p:grpSpPr>
          <a:xfrm>
            <a:off x="385394" y="2383592"/>
            <a:ext cx="1899920" cy="4678045"/>
            <a:chOff x="385394" y="2383590"/>
            <a:chExt cx="1899920" cy="4678045"/>
          </a:xfrm>
        </p:grpSpPr>
        <p:sp>
          <p:nvSpPr>
            <p:cNvPr id="6" name="object 6"/>
            <p:cNvSpPr/>
            <p:nvPr/>
          </p:nvSpPr>
          <p:spPr>
            <a:xfrm>
              <a:off x="385394" y="2388349"/>
              <a:ext cx="1894839" cy="4673600"/>
            </a:xfrm>
            <a:custGeom>
              <a:avLst/>
              <a:gdLst/>
              <a:ahLst/>
              <a:cxnLst/>
              <a:rect l="l" t="t" r="r" b="b"/>
              <a:pathLst>
                <a:path w="1894839" h="4673600">
                  <a:moveTo>
                    <a:pt x="1894598" y="3676231"/>
                  </a:moveTo>
                  <a:lnTo>
                    <a:pt x="0" y="3676231"/>
                  </a:lnTo>
                  <a:lnTo>
                    <a:pt x="0" y="4673028"/>
                  </a:lnTo>
                  <a:lnTo>
                    <a:pt x="1894598" y="4673028"/>
                  </a:lnTo>
                  <a:lnTo>
                    <a:pt x="1894598" y="3676231"/>
                  </a:lnTo>
                  <a:close/>
                </a:path>
                <a:path w="1894839" h="4673600">
                  <a:moveTo>
                    <a:pt x="1894598" y="0"/>
                  </a:moveTo>
                  <a:lnTo>
                    <a:pt x="0" y="0"/>
                  </a:lnTo>
                  <a:lnTo>
                    <a:pt x="0" y="3676218"/>
                  </a:lnTo>
                  <a:lnTo>
                    <a:pt x="1894598" y="3676218"/>
                  </a:lnTo>
                  <a:lnTo>
                    <a:pt x="1894598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280000" y="2990109"/>
              <a:ext cx="0" cy="623570"/>
            </a:xfrm>
            <a:custGeom>
              <a:avLst/>
              <a:gdLst/>
              <a:ahLst/>
              <a:cxnLst/>
              <a:rect l="l" t="t" r="r" b="b"/>
              <a:pathLst>
                <a:path h="623570">
                  <a:moveTo>
                    <a:pt x="0" y="623481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280000" y="3623109"/>
              <a:ext cx="0" cy="605790"/>
            </a:xfrm>
            <a:custGeom>
              <a:avLst/>
              <a:gdLst/>
              <a:ahLst/>
              <a:cxnLst/>
              <a:rect l="l" t="t" r="r" b="b"/>
              <a:pathLst>
                <a:path h="605789">
                  <a:moveTo>
                    <a:pt x="0" y="605701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280000" y="4238329"/>
              <a:ext cx="0" cy="407670"/>
            </a:xfrm>
            <a:custGeom>
              <a:avLst/>
              <a:gdLst/>
              <a:ahLst/>
              <a:cxnLst/>
              <a:rect l="l" t="t" r="r" b="b"/>
              <a:pathLst>
                <a:path h="407670">
                  <a:moveTo>
                    <a:pt x="0" y="407581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280000" y="4655430"/>
              <a:ext cx="0" cy="407670"/>
            </a:xfrm>
            <a:custGeom>
              <a:avLst/>
              <a:gdLst/>
              <a:ahLst/>
              <a:cxnLst/>
              <a:rect l="l" t="t" r="r" b="b"/>
              <a:pathLst>
                <a:path h="407670">
                  <a:moveTo>
                    <a:pt x="0" y="407581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280000" y="5072540"/>
              <a:ext cx="0" cy="987425"/>
            </a:xfrm>
            <a:custGeom>
              <a:avLst/>
              <a:gdLst/>
              <a:ahLst/>
              <a:cxnLst/>
              <a:rect l="l" t="t" r="r" b="b"/>
              <a:pathLst>
                <a:path h="987425">
                  <a:moveTo>
                    <a:pt x="0" y="987272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280000" y="6069340"/>
              <a:ext cx="0" cy="987425"/>
            </a:xfrm>
            <a:custGeom>
              <a:avLst/>
              <a:gdLst/>
              <a:ahLst/>
              <a:cxnLst/>
              <a:rect l="l" t="t" r="r" b="b"/>
              <a:pathLst>
                <a:path h="987425">
                  <a:moveTo>
                    <a:pt x="0" y="987272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85400" y="2388353"/>
              <a:ext cx="1894839" cy="0"/>
            </a:xfrm>
            <a:custGeom>
              <a:avLst/>
              <a:gdLst/>
              <a:ahLst/>
              <a:cxnLst/>
              <a:rect l="l" t="t" r="r" b="b"/>
              <a:pathLst>
                <a:path w="1894839">
                  <a:moveTo>
                    <a:pt x="0" y="0"/>
                  </a:moveTo>
                  <a:lnTo>
                    <a:pt x="1894598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14" name="object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9411278"/>
              </p:ext>
            </p:extLst>
          </p:nvPr>
        </p:nvGraphicFramePr>
        <p:xfrm>
          <a:off x="380640" y="2378830"/>
          <a:ext cx="6916419" cy="467423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948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553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553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5539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5539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013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9525">
                      <a:solidFill>
                        <a:srgbClr val="FFFFFF"/>
                      </a:solidFill>
                      <a:prstDash val="solid"/>
                    </a:lnR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72CBC9"/>
                    </a:solidFill>
                  </a:tcPr>
                </a:tc>
                <a:tc>
                  <a:txBody>
                    <a:bodyPr/>
                    <a:lstStyle/>
                    <a:p>
                      <a:pPr marL="605155" marR="142240" indent="-452755">
                        <a:lnSpc>
                          <a:spcPct val="109000"/>
                        </a:lnSpc>
                        <a:spcBef>
                          <a:spcPts val="550"/>
                        </a:spcBef>
                      </a:pPr>
                      <a:r>
                        <a:rPr sz="13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Eco-coaster </a:t>
                      </a:r>
                      <a:r>
                        <a:rPr sz="1300" b="1" spc="-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69850" marB="0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solidFill>
                      <a:srgbClr val="3777BC"/>
                    </a:solidFill>
                  </a:tcPr>
                </a:tc>
                <a:tc>
                  <a:txBody>
                    <a:bodyPr/>
                    <a:lstStyle/>
                    <a:p>
                      <a:pPr marL="581025" marR="142240" indent="-428625">
                        <a:lnSpc>
                          <a:spcPct val="109000"/>
                        </a:lnSpc>
                        <a:spcBef>
                          <a:spcPts val="550"/>
                        </a:spcBef>
                      </a:pPr>
                      <a:r>
                        <a:rPr sz="13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Eco-coaster </a:t>
                      </a:r>
                      <a:r>
                        <a:rPr sz="13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II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69850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solidFill>
                      <a:srgbClr val="3777BC"/>
                    </a:solidFill>
                  </a:tcPr>
                </a:tc>
                <a:tc>
                  <a:txBody>
                    <a:bodyPr/>
                    <a:lstStyle/>
                    <a:p>
                      <a:pPr marL="556895" marR="141605" indent="-404495">
                        <a:lnSpc>
                          <a:spcPct val="109000"/>
                        </a:lnSpc>
                        <a:spcBef>
                          <a:spcPts val="550"/>
                        </a:spcBef>
                      </a:pPr>
                      <a:r>
                        <a:rPr sz="13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Eco-coaster </a:t>
                      </a:r>
                      <a:r>
                        <a:rPr sz="13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III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69850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solidFill>
                      <a:srgbClr val="3777BC"/>
                    </a:solidFill>
                  </a:tcPr>
                </a:tc>
                <a:tc>
                  <a:txBody>
                    <a:bodyPr/>
                    <a:lstStyle/>
                    <a:p>
                      <a:pPr marL="548640" marR="142240" indent="-396240">
                        <a:lnSpc>
                          <a:spcPct val="109000"/>
                        </a:lnSpc>
                        <a:spcBef>
                          <a:spcPts val="550"/>
                        </a:spcBef>
                      </a:pPr>
                      <a:r>
                        <a:rPr sz="13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Eco-coaster </a:t>
                      </a:r>
                      <a:r>
                        <a:rPr sz="13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IV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69850" marB="0">
                    <a:lnL w="9525">
                      <a:solidFill>
                        <a:srgbClr val="FFFFFF"/>
                      </a:solidFill>
                      <a:prstDash val="solid"/>
                    </a:lnL>
                    <a:solidFill>
                      <a:srgbClr val="3777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2460">
                <a:tc gridSpan="2">
                  <a:txBody>
                    <a:bodyPr/>
                    <a:lstStyle/>
                    <a:p>
                      <a:pPr marL="834390" marR="568960" indent="-621030">
                        <a:lnSpc>
                          <a:spcPct val="109000"/>
                        </a:lnSpc>
                        <a:spcBef>
                          <a:spcPts val="655"/>
                        </a:spcBef>
                        <a:tabLst>
                          <a:tab pos="2471420" algn="l"/>
                        </a:tabLst>
                      </a:pPr>
                      <a:r>
                        <a:rPr sz="13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Replacement</a:t>
                      </a:r>
                      <a:r>
                        <a:rPr sz="1300" b="1" spc="114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ratio</a:t>
                      </a:r>
                      <a:r>
                        <a:rPr sz="13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	</a:t>
                      </a:r>
                      <a:r>
                        <a:rPr sz="1900" b="1" spc="30" baseline="-36324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0 </a:t>
                      </a:r>
                      <a:r>
                        <a:rPr sz="13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(%)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83185" marB="0">
                    <a:lnR w="9525">
                      <a:solidFill>
                        <a:srgbClr val="72CBC9"/>
                      </a:solidFill>
                      <a:prstDash val="soli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4680">
                <a:tc>
                  <a:txBody>
                    <a:bodyPr/>
                    <a:lstStyle/>
                    <a:p>
                      <a:pPr marL="850265" marR="216535" indent="-625475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sz="1300" b="1" spc="-3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Waterworks</a:t>
                      </a:r>
                      <a:r>
                        <a:rPr sz="1300" b="1" spc="-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-4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sludge </a:t>
                      </a:r>
                      <a:r>
                        <a:rPr sz="13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(g)</a:t>
                      </a:r>
                      <a:endParaRPr sz="1300" dirty="0">
                        <a:latin typeface="Arial"/>
                        <a:cs typeface="Arial"/>
                      </a:endParaRPr>
                    </a:p>
                  </a:txBody>
                  <a:tcPr marL="0" marR="0" marT="100965" marB="0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72CBC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300" b="1" spc="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0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10160" marB="0">
                    <a:lnR w="9525">
                      <a:solidFill>
                        <a:srgbClr val="72CBC9"/>
                      </a:solidFill>
                      <a:prstDash val="solid"/>
                    </a:lnR>
                    <a:lnT w="9525" cap="flat" cmpd="sng" algn="ctr">
                      <a:solidFill>
                        <a:srgbClr val="72C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2C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DD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  <a:solidFill>
                      <a:srgbClr val="DCDD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  <a:solidFill>
                      <a:srgbClr val="DCDD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  <a:solidFill>
                      <a:srgbClr val="DCDD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6559">
                <a:tc gridSpan="2">
                  <a:txBody>
                    <a:bodyPr/>
                    <a:lstStyle/>
                    <a:p>
                      <a:pPr marL="636905">
                        <a:lnSpc>
                          <a:spcPct val="100000"/>
                        </a:lnSpc>
                        <a:spcBef>
                          <a:spcPts val="795"/>
                        </a:spcBef>
                        <a:tabLst>
                          <a:tab pos="2472690" algn="l"/>
                        </a:tabLst>
                      </a:pPr>
                      <a:r>
                        <a:rPr sz="1300" b="1" spc="-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Sand</a:t>
                      </a:r>
                      <a:r>
                        <a:rPr sz="1300" b="1" spc="-8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(g)</a:t>
                      </a:r>
                      <a:r>
                        <a:rPr sz="13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	</a:t>
                      </a:r>
                      <a:r>
                        <a:rPr sz="1300" b="1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6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100965" marB="0">
                    <a:lnR w="9525">
                      <a:solidFill>
                        <a:srgbClr val="72CBC9"/>
                      </a:solidFill>
                      <a:prstDash val="soli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6559">
                <a:tc>
                  <a:txBody>
                    <a:bodyPr/>
                    <a:lstStyle/>
                    <a:p>
                      <a:pPr marL="525780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sz="13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Cement</a:t>
                      </a:r>
                      <a:r>
                        <a:rPr sz="1300" b="1" spc="-6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(g)</a:t>
                      </a:r>
                      <a:endParaRPr sz="1300" dirty="0">
                        <a:latin typeface="Arial"/>
                        <a:cs typeface="Arial"/>
                      </a:endParaRPr>
                    </a:p>
                  </a:txBody>
                  <a:tcPr marL="0" marR="0" marT="100965" marB="0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72CBC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sz="1300" b="1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120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100965" marB="0">
                    <a:lnR w="9525">
                      <a:solidFill>
                        <a:srgbClr val="72CBC9"/>
                      </a:solidFill>
                      <a:prstDash val="solid"/>
                    </a:lnR>
                    <a:lnT w="9525" cap="flat" cmpd="sng" algn="ctr">
                      <a:solidFill>
                        <a:srgbClr val="72C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2C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DDD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sz="1300" b="1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120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100965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  <a:solidFill>
                      <a:srgbClr val="DCDDD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sz="1300" b="1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120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100965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  <a:solidFill>
                      <a:srgbClr val="DCDDD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sz="1300" b="1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120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100965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  <a:solidFill>
                      <a:srgbClr val="DCDD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96315">
                <a:tc gridSpan="2">
                  <a:txBody>
                    <a:bodyPr/>
                    <a:lstStyle/>
                    <a:p>
                      <a:pPr marL="207010" marR="1454150" algn="ctr">
                        <a:lnSpc>
                          <a:spcPct val="100000"/>
                        </a:lnSpc>
                        <a:spcBef>
                          <a:spcPts val="835"/>
                        </a:spcBef>
                      </a:pPr>
                      <a:r>
                        <a:rPr sz="13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Height</a:t>
                      </a:r>
                      <a:r>
                        <a:rPr sz="1300" b="1" spc="-7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6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at</a:t>
                      </a:r>
                      <a:r>
                        <a:rPr sz="1300" b="1" spc="-7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-4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which</a:t>
                      </a:r>
                      <a:r>
                        <a:rPr sz="1300" b="1" spc="-7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the </a:t>
                      </a:r>
                      <a:r>
                        <a:rPr sz="1300" b="1" spc="-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eco-</a:t>
                      </a:r>
                      <a:r>
                        <a:rPr sz="1300" b="1" spc="-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coasters</a:t>
                      </a:r>
                      <a:r>
                        <a:rPr sz="13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break </a:t>
                      </a:r>
                      <a:r>
                        <a:rPr sz="13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(m)</a:t>
                      </a:r>
                      <a:endParaRPr sz="1300">
                        <a:latin typeface="Arial"/>
                        <a:cs typeface="Arial"/>
                      </a:endParaRPr>
                    </a:p>
                    <a:p>
                      <a:pPr marR="1247140"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100" b="1" spc="-4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(Reference</a:t>
                      </a:r>
                      <a:r>
                        <a:rPr sz="1100" b="1" spc="-5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height:</a:t>
                      </a:r>
                      <a:r>
                        <a:rPr sz="1100" b="1" spc="-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254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</a:t>
                      </a:r>
                      <a:r>
                        <a:rPr sz="1100" b="1" spc="-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m)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106045" marB="0">
                    <a:lnR w="9525">
                      <a:solidFill>
                        <a:srgbClr val="72CBC9"/>
                      </a:solidFill>
                      <a:prstDash val="soli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963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endParaRPr sz="1300" dirty="0">
                        <a:latin typeface="Times New Roman"/>
                        <a:cs typeface="Times New Roman"/>
                      </a:endParaRPr>
                    </a:p>
                    <a:p>
                      <a:pPr marL="25336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300" b="1" spc="-3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Degree</a:t>
                      </a:r>
                      <a:r>
                        <a:rPr sz="1300" b="1" spc="-8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-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of</a:t>
                      </a:r>
                      <a:r>
                        <a:rPr sz="1300" b="1" spc="-1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damage</a:t>
                      </a:r>
                      <a:endParaRPr sz="13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9525" cap="flat" cmpd="sng" algn="ctr">
                      <a:solidFill>
                        <a:srgbClr val="72C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dirty="0"/>
                    </a:p>
                  </a:txBody>
                  <a:tcPr marL="0" marR="0" marT="0" marB="0">
                    <a:lnL w="9525" cap="flat" cmpd="sng" algn="ctr">
                      <a:solidFill>
                        <a:srgbClr val="72C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 cap="flat" cmpd="sng" algn="ctr">
                      <a:solidFill>
                        <a:srgbClr val="72C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2CB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5" name="object 15"/>
          <p:cNvSpPr txBox="1"/>
          <p:nvPr/>
        </p:nvSpPr>
        <p:spPr>
          <a:xfrm>
            <a:off x="419301" y="7414575"/>
            <a:ext cx="6012815" cy="12388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606">
              <a:spcBef>
                <a:spcPts val="100"/>
              </a:spcBef>
            </a:pPr>
            <a:r>
              <a:rPr sz="1300" b="1" spc="-55" dirty="0">
                <a:solidFill>
                  <a:srgbClr val="034EA2"/>
                </a:solidFill>
                <a:latin typeface="Arial"/>
                <a:cs typeface="Arial"/>
              </a:rPr>
              <a:t>Conclusion:</a:t>
            </a:r>
            <a:r>
              <a:rPr sz="1300" b="1" spc="-11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spc="-25" dirty="0">
                <a:solidFill>
                  <a:srgbClr val="034EA2"/>
                </a:solidFill>
                <a:latin typeface="Arial"/>
                <a:cs typeface="Arial"/>
              </a:rPr>
              <a:t>The</a:t>
            </a:r>
            <a:r>
              <a:rPr sz="1300" b="1" spc="-6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spc="-10" dirty="0">
                <a:solidFill>
                  <a:srgbClr val="034EA2"/>
                </a:solidFill>
                <a:latin typeface="Arial"/>
                <a:cs typeface="Arial"/>
              </a:rPr>
              <a:t>optimal</a:t>
            </a:r>
            <a:r>
              <a:rPr sz="1300" b="1" spc="-7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034EA2"/>
                </a:solidFill>
                <a:latin typeface="Arial"/>
                <a:cs typeface="Arial"/>
              </a:rPr>
              <a:t>material</a:t>
            </a:r>
            <a:r>
              <a:rPr sz="1300" b="1" spc="-6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spc="-15" dirty="0">
                <a:solidFill>
                  <a:srgbClr val="034EA2"/>
                </a:solidFill>
                <a:latin typeface="Arial"/>
                <a:cs typeface="Arial"/>
              </a:rPr>
              <a:t>ratio</a:t>
            </a:r>
            <a:r>
              <a:rPr sz="1300" b="1" spc="-6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spc="-30" dirty="0">
                <a:solidFill>
                  <a:srgbClr val="034EA2"/>
                </a:solidFill>
                <a:latin typeface="Arial"/>
                <a:cs typeface="Arial"/>
              </a:rPr>
              <a:t>of</a:t>
            </a:r>
            <a:r>
              <a:rPr sz="1300" b="1" spc="-9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spc="-40" dirty="0">
                <a:solidFill>
                  <a:srgbClr val="034EA2"/>
                </a:solidFill>
                <a:latin typeface="Arial"/>
                <a:cs typeface="Arial"/>
              </a:rPr>
              <a:t>waterworks</a:t>
            </a:r>
            <a:r>
              <a:rPr sz="1300" b="1" spc="-7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spc="-50" dirty="0">
                <a:solidFill>
                  <a:srgbClr val="034EA2"/>
                </a:solidFill>
                <a:latin typeface="Arial"/>
                <a:cs typeface="Arial"/>
              </a:rPr>
              <a:t>sludge</a:t>
            </a:r>
            <a:r>
              <a:rPr sz="1300" b="1" spc="-6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034EA2"/>
                </a:solidFill>
                <a:latin typeface="Arial"/>
                <a:cs typeface="Arial"/>
              </a:rPr>
              <a:t>to</a:t>
            </a:r>
            <a:r>
              <a:rPr sz="1300" b="1" spc="-6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spc="-45" dirty="0">
                <a:solidFill>
                  <a:srgbClr val="034EA2"/>
                </a:solidFill>
                <a:latin typeface="Arial"/>
                <a:cs typeface="Arial"/>
              </a:rPr>
              <a:t>sand</a:t>
            </a:r>
            <a:r>
              <a:rPr sz="1300" b="1" spc="-7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spc="-25" dirty="0">
                <a:solidFill>
                  <a:srgbClr val="034EA2"/>
                </a:solidFill>
                <a:latin typeface="Arial"/>
                <a:cs typeface="Arial"/>
              </a:rPr>
              <a:t>is</a:t>
            </a:r>
            <a:endParaRPr sz="1300">
              <a:latin typeface="Arial"/>
              <a:cs typeface="Arial"/>
            </a:endParaRPr>
          </a:p>
          <a:p>
            <a:pPr>
              <a:spcBef>
                <a:spcPts val="65"/>
              </a:spcBef>
            </a:pPr>
            <a:endParaRPr sz="1300">
              <a:latin typeface="Arial"/>
              <a:cs typeface="Arial"/>
            </a:endParaRPr>
          </a:p>
          <a:p>
            <a:pPr marL="12702">
              <a:tabLst>
                <a:tab pos="5620054" algn="l"/>
              </a:tabLst>
            </a:pPr>
            <a:r>
              <a:rPr sz="1300" b="1" u="heavy" dirty="0">
                <a:solidFill>
                  <a:srgbClr val="034EA2"/>
                </a:solidFill>
                <a:uFill>
                  <a:solidFill>
                    <a:srgbClr val="034EA2"/>
                  </a:solidFill>
                </a:uFill>
                <a:latin typeface="Arial"/>
                <a:cs typeface="Arial"/>
              </a:rPr>
              <a:t>	</a:t>
            </a:r>
            <a:r>
              <a:rPr sz="1300" b="1" dirty="0">
                <a:solidFill>
                  <a:srgbClr val="034EA2"/>
                </a:solidFill>
                <a:latin typeface="Arial"/>
                <a:cs typeface="Arial"/>
              </a:rPr>
              <a:t> ,</a:t>
            </a:r>
            <a:endParaRPr sz="13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300">
              <a:latin typeface="Arial"/>
              <a:cs typeface="Arial"/>
            </a:endParaRPr>
          </a:p>
          <a:p>
            <a:pPr>
              <a:spcBef>
                <a:spcPts val="130"/>
              </a:spcBef>
            </a:pPr>
            <a:endParaRPr sz="1300">
              <a:latin typeface="Arial"/>
              <a:cs typeface="Arial"/>
            </a:endParaRPr>
          </a:p>
          <a:p>
            <a:pPr marL="14606">
              <a:tabLst>
                <a:tab pos="5782006" algn="l"/>
              </a:tabLst>
            </a:pPr>
            <a:r>
              <a:rPr sz="1300" b="1" spc="-60" dirty="0">
                <a:solidFill>
                  <a:srgbClr val="034EA2"/>
                </a:solidFill>
                <a:latin typeface="Arial"/>
                <a:cs typeface="Arial"/>
              </a:rPr>
              <a:t>in</a:t>
            </a:r>
            <a:r>
              <a:rPr sz="1300" b="1" spc="-7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spc="-45" dirty="0">
                <a:solidFill>
                  <a:srgbClr val="034EA2"/>
                </a:solidFill>
                <a:latin typeface="Arial"/>
                <a:cs typeface="Arial"/>
              </a:rPr>
              <a:t>which</a:t>
            </a:r>
            <a:r>
              <a:rPr sz="1300" b="1" spc="-7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034EA2"/>
                </a:solidFill>
                <a:latin typeface="Arial"/>
                <a:cs typeface="Arial"/>
              </a:rPr>
              <a:t>the</a:t>
            </a:r>
            <a:r>
              <a:rPr sz="1300" b="1" spc="-7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spc="-30" dirty="0">
                <a:solidFill>
                  <a:srgbClr val="034EA2"/>
                </a:solidFill>
                <a:latin typeface="Arial"/>
                <a:cs typeface="Arial"/>
              </a:rPr>
              <a:t>eco-coaster</a:t>
            </a:r>
            <a:r>
              <a:rPr sz="1300" b="1" spc="-10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spc="-55" dirty="0">
                <a:solidFill>
                  <a:srgbClr val="034EA2"/>
                </a:solidFill>
                <a:latin typeface="Arial"/>
                <a:cs typeface="Arial"/>
              </a:rPr>
              <a:t>breaks</a:t>
            </a:r>
            <a:r>
              <a:rPr sz="1300" b="1" spc="-7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spc="-35" dirty="0">
                <a:solidFill>
                  <a:srgbClr val="034EA2"/>
                </a:solidFill>
                <a:latin typeface="Arial"/>
                <a:cs typeface="Arial"/>
              </a:rPr>
              <a:t>when</a:t>
            </a:r>
            <a:r>
              <a:rPr sz="1300" b="1" spc="-7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spc="-50" dirty="0">
                <a:solidFill>
                  <a:srgbClr val="034EA2"/>
                </a:solidFill>
                <a:latin typeface="Arial"/>
                <a:cs typeface="Arial"/>
              </a:rPr>
              <a:t>dropped</a:t>
            </a:r>
            <a:r>
              <a:rPr sz="1300" b="1" spc="-7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spc="-30" dirty="0">
                <a:solidFill>
                  <a:srgbClr val="034EA2"/>
                </a:solidFill>
                <a:latin typeface="Arial"/>
                <a:cs typeface="Arial"/>
              </a:rPr>
              <a:t>vertically</a:t>
            </a:r>
            <a:r>
              <a:rPr sz="1300" b="1" spc="-7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spc="60" dirty="0">
                <a:solidFill>
                  <a:srgbClr val="034EA2"/>
                </a:solidFill>
                <a:latin typeface="Arial"/>
                <a:cs typeface="Arial"/>
              </a:rPr>
              <a:t>at</a:t>
            </a:r>
            <a:r>
              <a:rPr sz="1300" b="1" spc="-7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034EA2"/>
                </a:solidFill>
                <a:latin typeface="Arial"/>
                <a:cs typeface="Arial"/>
              </a:rPr>
              <a:t>a</a:t>
            </a:r>
            <a:r>
              <a:rPr sz="1300" b="1" spc="-7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spc="-25" dirty="0">
                <a:solidFill>
                  <a:srgbClr val="034EA2"/>
                </a:solidFill>
                <a:latin typeface="Arial"/>
                <a:cs typeface="Arial"/>
              </a:rPr>
              <a:t>height</a:t>
            </a:r>
            <a:r>
              <a:rPr sz="1300" b="1" spc="-7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034EA2"/>
                </a:solidFill>
                <a:latin typeface="Arial"/>
                <a:cs typeface="Arial"/>
              </a:rPr>
              <a:t>of</a:t>
            </a:r>
            <a:r>
              <a:rPr sz="1300" b="1" spc="-10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u="heavy" dirty="0">
                <a:solidFill>
                  <a:srgbClr val="034EA2"/>
                </a:solidFill>
                <a:uFill>
                  <a:solidFill>
                    <a:srgbClr val="034EA2"/>
                  </a:solidFill>
                </a:uFill>
                <a:latin typeface="Arial"/>
                <a:cs typeface="Arial"/>
              </a:rPr>
              <a:t>	</a:t>
            </a:r>
            <a:r>
              <a:rPr sz="1300" b="1" spc="-14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034EA2"/>
                </a:solidFill>
                <a:latin typeface="Arial"/>
                <a:cs typeface="Arial"/>
              </a:rPr>
              <a:t>m.</a:t>
            </a:r>
            <a:endParaRPr sz="1300">
              <a:latin typeface="Arial"/>
              <a:cs typeface="Arial"/>
            </a:endParaRPr>
          </a:p>
        </p:txBody>
      </p:sp>
      <p:sp>
        <p:nvSpPr>
          <p:cNvPr id="21" name="object 4"/>
          <p:cNvSpPr/>
          <p:nvPr/>
        </p:nvSpPr>
        <p:spPr>
          <a:xfrm>
            <a:off x="2" y="2"/>
            <a:ext cx="7560309" cy="1404620"/>
          </a:xfrm>
          <a:custGeom>
            <a:avLst/>
            <a:gdLst/>
            <a:ahLst/>
            <a:cxnLst/>
            <a:rect l="l" t="t" r="r" b="b"/>
            <a:pathLst>
              <a:path w="7560309" h="1404620">
                <a:moveTo>
                  <a:pt x="7559992" y="0"/>
                </a:moveTo>
                <a:lnTo>
                  <a:pt x="0" y="0"/>
                </a:lnTo>
                <a:lnTo>
                  <a:pt x="0" y="1404010"/>
                </a:lnTo>
                <a:lnTo>
                  <a:pt x="7559992" y="1404010"/>
                </a:lnTo>
                <a:lnTo>
                  <a:pt x="7559992" y="0"/>
                </a:lnTo>
                <a:close/>
              </a:path>
            </a:pathLst>
          </a:custGeom>
          <a:solidFill>
            <a:srgbClr val="00B9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3"/>
          <p:cNvSpPr/>
          <p:nvPr/>
        </p:nvSpPr>
        <p:spPr>
          <a:xfrm>
            <a:off x="2" y="1404012"/>
            <a:ext cx="7560309" cy="594360"/>
          </a:xfrm>
          <a:custGeom>
            <a:avLst/>
            <a:gdLst/>
            <a:ahLst/>
            <a:cxnLst/>
            <a:rect l="l" t="t" r="r" b="b"/>
            <a:pathLst>
              <a:path w="7560309" h="594360">
                <a:moveTo>
                  <a:pt x="0" y="593991"/>
                </a:moveTo>
                <a:lnTo>
                  <a:pt x="7559992" y="593991"/>
                </a:lnTo>
                <a:lnTo>
                  <a:pt x="7559992" y="0"/>
                </a:lnTo>
                <a:lnTo>
                  <a:pt x="0" y="0"/>
                </a:lnTo>
                <a:lnTo>
                  <a:pt x="0" y="593991"/>
                </a:lnTo>
                <a:close/>
              </a:path>
            </a:pathLst>
          </a:custGeom>
          <a:solidFill>
            <a:srgbClr val="034E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7"/>
          <p:cNvSpPr txBox="1"/>
          <p:nvPr/>
        </p:nvSpPr>
        <p:spPr>
          <a:xfrm>
            <a:off x="372702" y="1548292"/>
            <a:ext cx="6834548" cy="2744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2">
              <a:spcBef>
                <a:spcPts val="5"/>
              </a:spcBef>
            </a:pPr>
            <a:r>
              <a:rPr lang="en-US" sz="1700" b="1" dirty="0">
                <a:solidFill>
                  <a:srgbClr val="FFFFFF"/>
                </a:solidFill>
                <a:latin typeface="Arial"/>
                <a:cs typeface="Arial"/>
              </a:rPr>
              <a:t>Method </a:t>
            </a:r>
            <a:r>
              <a:rPr lang="en-US" sz="1700" b="1" dirty="0" smtClean="0">
                <a:solidFill>
                  <a:srgbClr val="FFFFFF"/>
                </a:solidFill>
                <a:latin typeface="Arial"/>
                <a:cs typeface="Arial"/>
              </a:rPr>
              <a:t>2: </a:t>
            </a:r>
            <a:r>
              <a:rPr lang="en-US" sz="1700" b="1" dirty="0" smtClean="0">
                <a:solidFill>
                  <a:srgbClr val="FFFFFF"/>
                </a:solidFill>
                <a:latin typeface="Arial"/>
                <a:cs typeface="Arial"/>
              </a:rPr>
              <a:t>Determine </a:t>
            </a:r>
            <a:r>
              <a:rPr lang="en-US" sz="1700" b="1" dirty="0">
                <a:solidFill>
                  <a:srgbClr val="FFFFFF"/>
                </a:solidFill>
                <a:latin typeface="Arial"/>
                <a:cs typeface="Arial"/>
              </a:rPr>
              <a:t>the Material Ratio </a:t>
            </a:r>
            <a:r>
              <a:rPr lang="en-US" sz="1700" b="1" u="sng" dirty="0">
                <a:solidFill>
                  <a:srgbClr val="FFFFFF"/>
                </a:solidFill>
                <a:latin typeface="Arial"/>
                <a:cs typeface="Arial"/>
              </a:rPr>
              <a:t>without</a:t>
            </a:r>
            <a:r>
              <a:rPr lang="en-US" sz="1700" b="1" dirty="0">
                <a:solidFill>
                  <a:srgbClr val="FFFFFF"/>
                </a:solidFill>
                <a:latin typeface="Arial"/>
                <a:cs typeface="Arial"/>
              </a:rPr>
              <a:t> using Weights</a:t>
            </a:r>
          </a:p>
        </p:txBody>
      </p:sp>
      <p:sp>
        <p:nvSpPr>
          <p:cNvPr id="28" name="圓角矩形 27"/>
          <p:cNvSpPr/>
          <p:nvPr/>
        </p:nvSpPr>
        <p:spPr>
          <a:xfrm>
            <a:off x="372703" y="757689"/>
            <a:ext cx="3024547" cy="39876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HK" altLang="en-US"/>
          </a:p>
        </p:txBody>
      </p:sp>
      <p:sp>
        <p:nvSpPr>
          <p:cNvPr id="29" name="object 7"/>
          <p:cNvSpPr txBox="1"/>
          <p:nvPr/>
        </p:nvSpPr>
        <p:spPr>
          <a:xfrm>
            <a:off x="324611" y="832623"/>
            <a:ext cx="3100747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0370"/>
            <a:r>
              <a:rPr lang="pt-BR" sz="1500" b="1" spc="20" dirty="0">
                <a:solidFill>
                  <a:srgbClr val="00B9B5"/>
                </a:solidFill>
                <a:latin typeface="Arial"/>
                <a:cs typeface="Arial"/>
              </a:rPr>
              <a:t>Experimental Data Sheet I (B)</a:t>
            </a:r>
          </a:p>
        </p:txBody>
      </p:sp>
      <p:sp>
        <p:nvSpPr>
          <p:cNvPr id="20" name="圓角矩形 19"/>
          <p:cNvSpPr/>
          <p:nvPr/>
        </p:nvSpPr>
        <p:spPr>
          <a:xfrm>
            <a:off x="380640" y="268203"/>
            <a:ext cx="5241727" cy="396240"/>
          </a:xfrm>
          <a:prstGeom prst="roundRect">
            <a:avLst>
              <a:gd name="adj" fmla="val 50000"/>
            </a:avLst>
          </a:prstGeom>
          <a:solidFill>
            <a:srgbClr val="034E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HK" altLang="en-US"/>
          </a:p>
        </p:txBody>
      </p:sp>
      <p:sp>
        <p:nvSpPr>
          <p:cNvPr id="22" name="object 41"/>
          <p:cNvSpPr txBox="1"/>
          <p:nvPr/>
        </p:nvSpPr>
        <p:spPr>
          <a:xfrm>
            <a:off x="489242" y="329682"/>
            <a:ext cx="5046980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2">
              <a:spcBef>
                <a:spcPts val="100"/>
              </a:spcBef>
            </a:pPr>
            <a:r>
              <a:rPr sz="1500" b="1" dirty="0">
                <a:solidFill>
                  <a:srgbClr val="FFFFFF"/>
                </a:solidFill>
                <a:latin typeface="Arial"/>
                <a:cs typeface="Arial"/>
              </a:rPr>
              <a:t>“Design</a:t>
            </a:r>
            <a:r>
              <a:rPr sz="1500" b="1" spc="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1500" b="1" spc="20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FFFFFF"/>
                </a:solidFill>
                <a:latin typeface="Arial"/>
                <a:cs typeface="Arial"/>
              </a:rPr>
              <a:t>Make”:</a:t>
            </a:r>
            <a:r>
              <a:rPr sz="1500" b="1" spc="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FFFFFF"/>
                </a:solidFill>
                <a:latin typeface="Arial"/>
                <a:cs typeface="Arial"/>
              </a:rPr>
              <a:t>Upcycling</a:t>
            </a:r>
            <a:r>
              <a:rPr sz="1500" b="1" spc="20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1500" b="1" spc="1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FFFFFF"/>
                </a:solidFill>
                <a:latin typeface="Arial"/>
                <a:cs typeface="Arial"/>
              </a:rPr>
              <a:t>Waterworks</a:t>
            </a:r>
            <a:r>
              <a:rPr sz="1500" b="1" spc="20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spc="-10" dirty="0">
                <a:solidFill>
                  <a:srgbClr val="FFFFFF"/>
                </a:solidFill>
                <a:latin typeface="Arial"/>
                <a:cs typeface="Arial"/>
              </a:rPr>
              <a:t>Sludge</a:t>
            </a:r>
            <a:endParaRPr sz="1500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372692" y="2242175"/>
            <a:ext cx="6229985" cy="562333"/>
          </a:xfrm>
          <a:prstGeom prst="rect">
            <a:avLst/>
          </a:prstGeom>
        </p:spPr>
        <p:txBody>
          <a:bodyPr vert="horz" wrap="square" lIns="0" tIns="84455" rIns="0" bIns="0" rtlCol="0">
            <a:spAutoFit/>
          </a:bodyPr>
          <a:lstStyle/>
          <a:p>
            <a:pPr marL="12702">
              <a:spcBef>
                <a:spcPts val="665"/>
              </a:spcBef>
            </a:pPr>
            <a:r>
              <a:rPr sz="1300" b="1" spc="-45" dirty="0">
                <a:solidFill>
                  <a:srgbClr val="034EA2"/>
                </a:solidFill>
                <a:latin typeface="Arial"/>
                <a:cs typeface="Arial"/>
              </a:rPr>
              <a:t>Based</a:t>
            </a:r>
            <a:r>
              <a:rPr sz="1300" b="1" spc="-7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spc="-55" dirty="0">
                <a:solidFill>
                  <a:srgbClr val="034EA2"/>
                </a:solidFill>
                <a:latin typeface="Arial"/>
                <a:cs typeface="Arial"/>
              </a:rPr>
              <a:t>on</a:t>
            </a:r>
            <a:r>
              <a:rPr sz="1300" b="1" spc="-7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034EA2"/>
                </a:solidFill>
                <a:latin typeface="Arial"/>
                <a:cs typeface="Arial"/>
              </a:rPr>
              <a:t>the</a:t>
            </a:r>
            <a:r>
              <a:rPr sz="1300" b="1" spc="-7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spc="-50" dirty="0">
                <a:solidFill>
                  <a:srgbClr val="034EA2"/>
                </a:solidFill>
                <a:latin typeface="Arial"/>
                <a:cs typeface="Arial"/>
              </a:rPr>
              <a:t>results</a:t>
            </a:r>
            <a:r>
              <a:rPr sz="1300" b="1" spc="-7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spc="-30" dirty="0">
                <a:solidFill>
                  <a:srgbClr val="034EA2"/>
                </a:solidFill>
                <a:latin typeface="Arial"/>
                <a:cs typeface="Arial"/>
              </a:rPr>
              <a:t>of</a:t>
            </a:r>
            <a:r>
              <a:rPr sz="1300" b="1" spc="-9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spc="-30" dirty="0">
                <a:solidFill>
                  <a:srgbClr val="034EA2"/>
                </a:solidFill>
                <a:latin typeface="Arial"/>
                <a:cs typeface="Arial"/>
              </a:rPr>
              <a:t>Experiment</a:t>
            </a:r>
            <a:r>
              <a:rPr sz="1300" b="1" spc="-7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spc="-40" dirty="0">
                <a:solidFill>
                  <a:srgbClr val="034EA2"/>
                </a:solidFill>
                <a:latin typeface="Arial"/>
                <a:cs typeface="Arial"/>
              </a:rPr>
              <a:t>(I),</a:t>
            </a:r>
            <a:r>
              <a:rPr sz="1300" b="1" spc="-7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034EA2"/>
                </a:solidFill>
                <a:latin typeface="Arial"/>
                <a:cs typeface="Arial"/>
              </a:rPr>
              <a:t>the</a:t>
            </a:r>
            <a:r>
              <a:rPr sz="1300" b="1" spc="-7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spc="-10" dirty="0">
                <a:solidFill>
                  <a:srgbClr val="034EA2"/>
                </a:solidFill>
                <a:latin typeface="Arial"/>
                <a:cs typeface="Arial"/>
              </a:rPr>
              <a:t>optimal</a:t>
            </a:r>
            <a:r>
              <a:rPr sz="1300" b="1" spc="-7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034EA2"/>
                </a:solidFill>
                <a:latin typeface="Arial"/>
                <a:cs typeface="Arial"/>
              </a:rPr>
              <a:t>material</a:t>
            </a:r>
            <a:r>
              <a:rPr sz="1300" b="1" spc="-7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spc="-15" dirty="0">
                <a:solidFill>
                  <a:srgbClr val="034EA2"/>
                </a:solidFill>
                <a:latin typeface="Arial"/>
                <a:cs typeface="Arial"/>
              </a:rPr>
              <a:t>ratio</a:t>
            </a:r>
            <a:r>
              <a:rPr sz="1300" b="1" spc="-7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spc="-40" dirty="0">
                <a:solidFill>
                  <a:srgbClr val="034EA2"/>
                </a:solidFill>
                <a:latin typeface="Arial"/>
                <a:cs typeface="Arial"/>
              </a:rPr>
              <a:t>for</a:t>
            </a:r>
            <a:r>
              <a:rPr sz="1300" b="1" spc="-9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spc="-30" dirty="0">
                <a:solidFill>
                  <a:srgbClr val="034EA2"/>
                </a:solidFill>
                <a:latin typeface="Arial"/>
                <a:cs typeface="Arial"/>
              </a:rPr>
              <a:t>eco-</a:t>
            </a:r>
            <a:r>
              <a:rPr sz="1300" b="1" spc="-50" dirty="0">
                <a:solidFill>
                  <a:srgbClr val="034EA2"/>
                </a:solidFill>
                <a:latin typeface="Arial"/>
                <a:cs typeface="Arial"/>
              </a:rPr>
              <a:t>coasters</a:t>
            </a:r>
            <a:r>
              <a:rPr sz="1300" b="1" spc="-7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spc="-25" dirty="0">
                <a:solidFill>
                  <a:srgbClr val="034EA2"/>
                </a:solidFill>
                <a:latin typeface="Arial"/>
                <a:cs typeface="Arial"/>
              </a:rPr>
              <a:t>is</a:t>
            </a:r>
            <a:endParaRPr sz="1300">
              <a:latin typeface="Arial"/>
              <a:cs typeface="Arial"/>
            </a:endParaRPr>
          </a:p>
          <a:p>
            <a:pPr marL="13972">
              <a:spcBef>
                <a:spcPts val="565"/>
              </a:spcBef>
              <a:tabLst>
                <a:tab pos="2960864" algn="l"/>
              </a:tabLst>
            </a:pPr>
            <a:r>
              <a:rPr sz="1300" b="1" u="heavy" dirty="0">
                <a:solidFill>
                  <a:srgbClr val="034EA2"/>
                </a:solidFill>
                <a:uFill>
                  <a:solidFill>
                    <a:srgbClr val="034EA2"/>
                  </a:solidFill>
                </a:uFill>
                <a:latin typeface="Arial"/>
                <a:cs typeface="Arial"/>
              </a:rPr>
              <a:t>	</a:t>
            </a:r>
            <a:r>
              <a:rPr sz="1300" b="1" spc="-17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034EA2"/>
                </a:solidFill>
                <a:latin typeface="Arial"/>
                <a:cs typeface="Arial"/>
              </a:rPr>
              <a:t>.</a:t>
            </a:r>
            <a:endParaRPr sz="1300">
              <a:latin typeface="Arial"/>
              <a:cs typeface="Arial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257646" y="2961412"/>
          <a:ext cx="7044051" cy="45796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643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94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94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8234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1947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1947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1947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9403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0"/>
                        </a:spcBef>
                      </a:pPr>
                      <a:r>
                        <a:rPr sz="13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Group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139700" marB="0">
                    <a:lnR w="9525">
                      <a:solidFill>
                        <a:srgbClr val="FFFFFF"/>
                      </a:solidFill>
                      <a:prstDash val="solid"/>
                    </a:lnR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72CBC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0"/>
                        </a:spcBef>
                      </a:pPr>
                      <a:r>
                        <a:rPr sz="1300" b="1" spc="-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139700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71C3C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0"/>
                        </a:spcBef>
                      </a:pPr>
                      <a:r>
                        <a:rPr sz="13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II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139700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71C3C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0"/>
                        </a:spcBef>
                      </a:pPr>
                      <a:r>
                        <a:rPr sz="13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III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139700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71C3C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100"/>
                        </a:spcBef>
                      </a:pPr>
                      <a:r>
                        <a:rPr sz="13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IV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139700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71C3C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100"/>
                        </a:spcBef>
                      </a:pPr>
                      <a:r>
                        <a:rPr sz="1300" b="1" spc="-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V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139700" marB="0">
                    <a:lnL w="952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C3C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0"/>
                        </a:spcBef>
                      </a:pPr>
                      <a:r>
                        <a:rPr sz="13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VI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1397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1C3C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4680">
                <a:tc>
                  <a:txBody>
                    <a:bodyPr/>
                    <a:lstStyle/>
                    <a:p>
                      <a:pPr marL="411480" marR="403225" indent="67310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sz="13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Curing </a:t>
                      </a:r>
                      <a:r>
                        <a:rPr sz="1300" b="1" spc="-3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duration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100965" marB="0">
                    <a:lnR w="9525">
                      <a:solidFill>
                        <a:srgbClr val="00BAB5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3672B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3175" algn="ctr">
                        <a:lnSpc>
                          <a:spcPct val="100000"/>
                        </a:lnSpc>
                      </a:pPr>
                      <a:r>
                        <a:rPr sz="1300" b="1" spc="7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0</a:t>
                      </a:r>
                      <a:r>
                        <a:rPr sz="1300" b="1" spc="-10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hour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10160" marB="0">
                    <a:lnL w="9525">
                      <a:solidFill>
                        <a:srgbClr val="00BAB5"/>
                      </a:solidFill>
                      <a:prstDash val="solid"/>
                    </a:lnL>
                    <a:lnR w="9525">
                      <a:solidFill>
                        <a:srgbClr val="00BAB5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00BAB5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300" b="1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4</a:t>
                      </a:r>
                      <a:r>
                        <a:rPr sz="1300" b="1" spc="-6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hours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10160" marB="0">
                    <a:lnL w="9525">
                      <a:solidFill>
                        <a:srgbClr val="00BAB5"/>
                      </a:solidFill>
                      <a:prstDash val="solid"/>
                    </a:lnL>
                    <a:lnR w="9525">
                      <a:solidFill>
                        <a:srgbClr val="00BAB5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00BAB5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300" b="1" spc="-14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12</a:t>
                      </a:r>
                      <a:r>
                        <a:rPr sz="1300" b="1" spc="-9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-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hours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10160" marB="0">
                    <a:lnL w="9525">
                      <a:solidFill>
                        <a:srgbClr val="00BAB5"/>
                      </a:solidFill>
                      <a:prstDash val="solid"/>
                    </a:lnL>
                    <a:lnR w="9525">
                      <a:solidFill>
                        <a:srgbClr val="00BAB5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00BAB5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300" b="1" spc="-3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1</a:t>
                      </a:r>
                      <a:r>
                        <a:rPr sz="1300" b="1" spc="-10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day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10160" marB="0">
                    <a:lnL w="9525">
                      <a:solidFill>
                        <a:srgbClr val="00BAB5"/>
                      </a:solidFill>
                      <a:prstDash val="solid"/>
                    </a:lnL>
                    <a:lnR w="9525">
                      <a:solidFill>
                        <a:srgbClr val="00BAB5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00BAB5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300" b="1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4</a:t>
                      </a:r>
                      <a:r>
                        <a:rPr sz="1300" b="1" spc="-6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days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10160" marB="0">
                    <a:lnL w="9525">
                      <a:solidFill>
                        <a:srgbClr val="00BAB5"/>
                      </a:solidFill>
                      <a:prstDash val="solid"/>
                    </a:lnL>
                    <a:lnR w="9525">
                      <a:solidFill>
                        <a:srgbClr val="00BAB5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0BAB5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300" b="1" spc="-3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7</a:t>
                      </a:r>
                      <a:r>
                        <a:rPr sz="1300" b="1" spc="-1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days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10160" marB="0">
                    <a:lnL w="9525">
                      <a:solidFill>
                        <a:srgbClr val="00BAB5"/>
                      </a:solidFill>
                      <a:prstDash val="solid"/>
                    </a:lnL>
                    <a:lnR w="9525">
                      <a:solidFill>
                        <a:srgbClr val="00BAB5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0BAB5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51280">
                <a:tc>
                  <a:txBody>
                    <a:bodyPr/>
                    <a:lstStyle/>
                    <a:p>
                      <a:pPr marL="181610" marR="172720" indent="-635" algn="ctr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sz="13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Height</a:t>
                      </a:r>
                      <a:r>
                        <a:rPr sz="1300" b="1" spc="-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at </a:t>
                      </a:r>
                      <a:r>
                        <a:rPr sz="1300" b="1" spc="-4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which</a:t>
                      </a:r>
                      <a:r>
                        <a:rPr sz="1300" b="1" spc="-7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the</a:t>
                      </a:r>
                      <a:r>
                        <a:rPr sz="1300" b="1" spc="-6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eco- </a:t>
                      </a:r>
                      <a:r>
                        <a:rPr sz="1300" b="1" spc="-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coasters</a:t>
                      </a:r>
                      <a:r>
                        <a:rPr sz="1300" b="1" spc="-3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break </a:t>
                      </a:r>
                      <a:r>
                        <a:rPr sz="13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(m)</a:t>
                      </a:r>
                      <a:endParaRPr sz="1300">
                        <a:latin typeface="Arial"/>
                        <a:cs typeface="Arial"/>
                      </a:endParaRPr>
                    </a:p>
                    <a:p>
                      <a:pPr marL="372745" marR="365125"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11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(Reference </a:t>
                      </a:r>
                      <a:r>
                        <a:rPr sz="11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height:</a:t>
                      </a:r>
                      <a:r>
                        <a:rPr sz="1100" b="1" spc="-6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254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</a:t>
                      </a:r>
                      <a:r>
                        <a:rPr sz="1100" b="1" spc="-6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m)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100965" marB="0">
                    <a:lnR w="9525">
                      <a:solidFill>
                        <a:srgbClr val="00BAB5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3672B1"/>
                    </a:solidFill>
                  </a:tcPr>
                </a:tc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BAB5"/>
                      </a:solidFill>
                      <a:prstDash val="solid"/>
                    </a:lnL>
                    <a:lnR w="9525">
                      <a:solidFill>
                        <a:srgbClr val="00BAB5"/>
                      </a:solidFill>
                      <a:prstDash val="solid"/>
                    </a:lnR>
                    <a:lnT w="9525" cap="flat" cmpd="sng" algn="ctr">
                      <a:solidFill>
                        <a:srgbClr val="00BA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BAB5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403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0"/>
                        </a:spcBef>
                      </a:pPr>
                      <a:r>
                        <a:rPr sz="13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Weight</a:t>
                      </a:r>
                      <a:r>
                        <a:rPr sz="1300" b="1" spc="-5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(g)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139700" marB="0">
                    <a:lnR w="9525">
                      <a:solidFill>
                        <a:srgbClr val="00BAB5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3672B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BAB5"/>
                      </a:solidFill>
                      <a:prstDash val="solid"/>
                    </a:lnL>
                    <a:lnR w="9525">
                      <a:solidFill>
                        <a:srgbClr val="00BAB5"/>
                      </a:solidFill>
                      <a:prstDash val="solid"/>
                    </a:lnR>
                    <a:lnT w="12700" cap="flat" cmpd="sng" algn="ctr">
                      <a:solidFill>
                        <a:srgbClr val="00BA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>
                      <a:solidFill>
                        <a:srgbClr val="00BAB5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BAB5"/>
                      </a:solidFill>
                      <a:prstDash val="solid"/>
                    </a:lnL>
                    <a:lnR w="9525">
                      <a:solidFill>
                        <a:srgbClr val="00BAB5"/>
                      </a:solidFill>
                      <a:prstDash val="solid"/>
                    </a:lnR>
                    <a:lnT w="9525">
                      <a:solidFill>
                        <a:srgbClr val="00BAB5"/>
                      </a:solidFill>
                      <a:prstDash val="solid"/>
                    </a:lnT>
                    <a:lnB w="9525">
                      <a:solidFill>
                        <a:srgbClr val="00BAB5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BAB5"/>
                      </a:solidFill>
                      <a:prstDash val="solid"/>
                    </a:lnL>
                    <a:lnR w="9525">
                      <a:solidFill>
                        <a:srgbClr val="00BAB5"/>
                      </a:solidFill>
                      <a:prstDash val="solid"/>
                    </a:lnR>
                    <a:lnT w="9525">
                      <a:solidFill>
                        <a:srgbClr val="00BAB5"/>
                      </a:solidFill>
                      <a:prstDash val="solid"/>
                    </a:lnT>
                    <a:lnB w="9525">
                      <a:solidFill>
                        <a:srgbClr val="00BAB5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BAB5"/>
                      </a:solidFill>
                      <a:prstDash val="solid"/>
                    </a:lnL>
                    <a:lnR w="9525">
                      <a:solidFill>
                        <a:srgbClr val="00BAB5"/>
                      </a:solidFill>
                      <a:prstDash val="solid"/>
                    </a:lnR>
                    <a:lnT w="9525">
                      <a:solidFill>
                        <a:srgbClr val="00BAB5"/>
                      </a:solidFill>
                      <a:prstDash val="solid"/>
                    </a:lnT>
                    <a:lnB w="9525">
                      <a:solidFill>
                        <a:srgbClr val="00BAB5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BAB5"/>
                      </a:solidFill>
                      <a:prstDash val="solid"/>
                    </a:lnL>
                    <a:lnR w="9525">
                      <a:solidFill>
                        <a:srgbClr val="00BAB5"/>
                      </a:solidFill>
                      <a:prstDash val="solid"/>
                    </a:lnR>
                    <a:lnT w="12700">
                      <a:solidFill>
                        <a:srgbClr val="00BAB5"/>
                      </a:solidFill>
                      <a:prstDash val="solid"/>
                    </a:lnT>
                    <a:lnB w="12700">
                      <a:solidFill>
                        <a:srgbClr val="00BAB5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BAB5"/>
                      </a:solidFill>
                      <a:prstDash val="solid"/>
                    </a:lnL>
                    <a:lnR w="9525">
                      <a:solidFill>
                        <a:srgbClr val="00BAB5"/>
                      </a:solidFill>
                      <a:prstDash val="solid"/>
                    </a:lnR>
                    <a:lnT w="12700">
                      <a:solidFill>
                        <a:srgbClr val="00BAB5"/>
                      </a:solidFill>
                      <a:prstDash val="solid"/>
                    </a:lnT>
                    <a:lnB w="12700">
                      <a:solidFill>
                        <a:srgbClr val="00BAB5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25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417195" marR="358140" indent="-48260">
                        <a:lnSpc>
                          <a:spcPct val="100000"/>
                        </a:lnSpc>
                      </a:pPr>
                      <a:r>
                        <a:rPr sz="1300" b="1" spc="-3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Degree</a:t>
                      </a:r>
                      <a:r>
                        <a:rPr sz="1300" b="1" spc="-6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of </a:t>
                      </a:r>
                      <a:r>
                        <a:rPr sz="13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damage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9525">
                      <a:solidFill>
                        <a:srgbClr val="00BAB5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3672B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BAB5"/>
                      </a:solidFill>
                      <a:prstDash val="solid"/>
                    </a:lnL>
                    <a:lnR w="9525">
                      <a:solidFill>
                        <a:srgbClr val="00BAB5"/>
                      </a:solidFill>
                      <a:prstDash val="solid"/>
                    </a:lnR>
                    <a:lnT w="9525">
                      <a:solidFill>
                        <a:srgbClr val="00BAB5"/>
                      </a:solidFill>
                      <a:prstDash val="solid"/>
                    </a:lnT>
                    <a:lnB w="9525">
                      <a:solidFill>
                        <a:srgbClr val="00BAB5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BAB5"/>
                      </a:solidFill>
                      <a:prstDash val="solid"/>
                    </a:lnL>
                    <a:lnR w="9525">
                      <a:solidFill>
                        <a:srgbClr val="00BAB5"/>
                      </a:solidFill>
                      <a:prstDash val="solid"/>
                    </a:lnR>
                    <a:lnT w="9525">
                      <a:solidFill>
                        <a:srgbClr val="00BAB5"/>
                      </a:solidFill>
                      <a:prstDash val="solid"/>
                    </a:lnT>
                    <a:lnB w="9525">
                      <a:solidFill>
                        <a:srgbClr val="00BAB5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BAB5"/>
                      </a:solidFill>
                      <a:prstDash val="solid"/>
                    </a:lnL>
                    <a:lnR w="9525">
                      <a:solidFill>
                        <a:srgbClr val="00BAB5"/>
                      </a:solidFill>
                      <a:prstDash val="solid"/>
                    </a:lnR>
                    <a:lnT w="9525">
                      <a:solidFill>
                        <a:srgbClr val="00BAB5"/>
                      </a:solidFill>
                      <a:prstDash val="solid"/>
                    </a:lnT>
                    <a:lnB w="9525">
                      <a:solidFill>
                        <a:srgbClr val="00BAB5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BAB5"/>
                      </a:solidFill>
                      <a:prstDash val="solid"/>
                    </a:lnL>
                    <a:lnR w="9525">
                      <a:solidFill>
                        <a:srgbClr val="00BAB5"/>
                      </a:solidFill>
                      <a:prstDash val="solid"/>
                    </a:lnR>
                    <a:lnT w="9525">
                      <a:solidFill>
                        <a:srgbClr val="00BAB5"/>
                      </a:solidFill>
                      <a:prstDash val="solid"/>
                    </a:lnT>
                    <a:lnB w="9525">
                      <a:solidFill>
                        <a:srgbClr val="00BAB5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BAB5"/>
                      </a:solidFill>
                      <a:prstDash val="solid"/>
                    </a:lnL>
                    <a:lnR w="9525">
                      <a:solidFill>
                        <a:srgbClr val="00BAB5"/>
                      </a:solidFill>
                      <a:prstDash val="solid"/>
                    </a:lnR>
                    <a:lnT w="12700">
                      <a:solidFill>
                        <a:srgbClr val="00BAB5"/>
                      </a:solidFill>
                      <a:prstDash val="solid"/>
                    </a:lnT>
                    <a:lnB w="12700">
                      <a:solidFill>
                        <a:srgbClr val="00BAB5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BAB5"/>
                      </a:solidFill>
                      <a:prstDash val="solid"/>
                    </a:lnL>
                    <a:lnR w="9525">
                      <a:solidFill>
                        <a:srgbClr val="00BAB5"/>
                      </a:solidFill>
                      <a:prstDash val="solid"/>
                    </a:lnR>
                    <a:lnT w="12700">
                      <a:solidFill>
                        <a:srgbClr val="00BAB5"/>
                      </a:solidFill>
                      <a:prstDash val="solid"/>
                    </a:lnT>
                    <a:lnB w="12700">
                      <a:solidFill>
                        <a:srgbClr val="00BAB5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object 7"/>
          <p:cNvSpPr txBox="1"/>
          <p:nvPr/>
        </p:nvSpPr>
        <p:spPr>
          <a:xfrm>
            <a:off x="395302" y="7660538"/>
            <a:ext cx="6424295" cy="192001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2">
              <a:spcBef>
                <a:spcPts val="100"/>
              </a:spcBef>
            </a:pPr>
            <a:r>
              <a:rPr sz="1300" b="1" spc="-10" dirty="0">
                <a:solidFill>
                  <a:srgbClr val="034EA2"/>
                </a:solidFill>
                <a:latin typeface="Arial"/>
                <a:cs typeface="Arial"/>
              </a:rPr>
              <a:t>Conclusion:</a:t>
            </a:r>
            <a:endParaRPr sz="1300">
              <a:latin typeface="Arial"/>
              <a:cs typeface="Arial"/>
            </a:endParaRPr>
          </a:p>
          <a:p>
            <a:pPr>
              <a:spcBef>
                <a:spcPts val="65"/>
              </a:spcBef>
            </a:pPr>
            <a:endParaRPr sz="1300">
              <a:latin typeface="Arial"/>
              <a:cs typeface="Arial"/>
            </a:endParaRPr>
          </a:p>
          <a:p>
            <a:pPr marL="12702"/>
            <a:r>
              <a:rPr sz="1300" b="1" spc="-45" dirty="0">
                <a:solidFill>
                  <a:srgbClr val="034EA2"/>
                </a:solidFill>
                <a:latin typeface="Arial"/>
                <a:cs typeface="Arial"/>
              </a:rPr>
              <a:t>Hardness</a:t>
            </a:r>
            <a:r>
              <a:rPr sz="1300" b="1" spc="-7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spc="-30" dirty="0">
                <a:solidFill>
                  <a:srgbClr val="034EA2"/>
                </a:solidFill>
                <a:latin typeface="Arial"/>
                <a:cs typeface="Arial"/>
              </a:rPr>
              <a:t>of</a:t>
            </a:r>
            <a:r>
              <a:rPr sz="1300" b="1" spc="-8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spc="-30" dirty="0">
                <a:solidFill>
                  <a:srgbClr val="034EA2"/>
                </a:solidFill>
                <a:latin typeface="Arial"/>
                <a:cs typeface="Arial"/>
              </a:rPr>
              <a:t>eco-</a:t>
            </a:r>
            <a:r>
              <a:rPr sz="1300" b="1" spc="-50" dirty="0">
                <a:solidFill>
                  <a:srgbClr val="034EA2"/>
                </a:solidFill>
                <a:latin typeface="Arial"/>
                <a:cs typeface="Arial"/>
              </a:rPr>
              <a:t>coasters</a:t>
            </a:r>
            <a:r>
              <a:rPr sz="1300" b="1" spc="-7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spc="-45" dirty="0">
                <a:solidFill>
                  <a:srgbClr val="034EA2"/>
                </a:solidFill>
                <a:latin typeface="Arial"/>
                <a:cs typeface="Arial"/>
              </a:rPr>
              <a:t>(can</a:t>
            </a:r>
            <a:r>
              <a:rPr sz="1300" b="1" spc="-6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spc="254" dirty="0">
                <a:solidFill>
                  <a:srgbClr val="034EA2"/>
                </a:solidFill>
                <a:latin typeface="Arial"/>
                <a:cs typeface="Arial"/>
              </a:rPr>
              <a:t>/</a:t>
            </a:r>
            <a:r>
              <a:rPr sz="1300" b="1" spc="-6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spc="-25" dirty="0">
                <a:solidFill>
                  <a:srgbClr val="034EA2"/>
                </a:solidFill>
                <a:latin typeface="Arial"/>
                <a:cs typeface="Arial"/>
              </a:rPr>
              <a:t>cannot)</a:t>
            </a:r>
            <a:r>
              <a:rPr sz="1300" b="1" spc="-6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spc="-40" dirty="0">
                <a:solidFill>
                  <a:srgbClr val="034EA2"/>
                </a:solidFill>
                <a:latin typeface="Arial"/>
                <a:cs typeface="Arial"/>
              </a:rPr>
              <a:t>be</a:t>
            </a:r>
            <a:r>
              <a:rPr sz="1300" b="1" spc="-6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spc="-30" dirty="0">
                <a:solidFill>
                  <a:srgbClr val="034EA2"/>
                </a:solidFill>
                <a:latin typeface="Arial"/>
                <a:cs typeface="Arial"/>
              </a:rPr>
              <a:t>enhanced</a:t>
            </a:r>
            <a:r>
              <a:rPr sz="1300" b="1" spc="-6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spc="-35" dirty="0">
                <a:solidFill>
                  <a:srgbClr val="034EA2"/>
                </a:solidFill>
                <a:latin typeface="Arial"/>
                <a:cs typeface="Arial"/>
              </a:rPr>
              <a:t>through</a:t>
            </a:r>
            <a:r>
              <a:rPr sz="1300" b="1" spc="-6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spc="-10" dirty="0">
                <a:solidFill>
                  <a:srgbClr val="034EA2"/>
                </a:solidFill>
                <a:latin typeface="Arial"/>
                <a:cs typeface="Arial"/>
              </a:rPr>
              <a:t>curing,</a:t>
            </a:r>
            <a:endParaRPr sz="1300">
              <a:latin typeface="Arial"/>
              <a:cs typeface="Arial"/>
            </a:endParaRPr>
          </a:p>
          <a:p>
            <a:pPr>
              <a:spcBef>
                <a:spcPts val="65"/>
              </a:spcBef>
            </a:pPr>
            <a:endParaRPr sz="1300">
              <a:latin typeface="Arial"/>
              <a:cs typeface="Arial"/>
            </a:endParaRPr>
          </a:p>
          <a:p>
            <a:pPr marL="12702">
              <a:tabLst>
                <a:tab pos="6323117" algn="l"/>
              </a:tabLst>
            </a:pPr>
            <a:r>
              <a:rPr sz="1300" b="1" dirty="0">
                <a:solidFill>
                  <a:srgbClr val="034EA2"/>
                </a:solidFill>
                <a:latin typeface="Arial"/>
                <a:cs typeface="Arial"/>
              </a:rPr>
              <a:t>the</a:t>
            </a:r>
            <a:r>
              <a:rPr sz="1300" b="1" spc="-5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spc="-10" dirty="0">
                <a:solidFill>
                  <a:srgbClr val="034EA2"/>
                </a:solidFill>
                <a:latin typeface="Arial"/>
                <a:cs typeface="Arial"/>
              </a:rPr>
              <a:t>optimal</a:t>
            </a:r>
            <a:r>
              <a:rPr sz="1300" b="1" spc="-5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spc="-60" dirty="0">
                <a:solidFill>
                  <a:srgbClr val="034EA2"/>
                </a:solidFill>
                <a:latin typeface="Arial"/>
                <a:cs typeface="Arial"/>
              </a:rPr>
              <a:t>curing</a:t>
            </a:r>
            <a:r>
              <a:rPr sz="1300" b="1" spc="-5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spc="-35" dirty="0">
                <a:solidFill>
                  <a:srgbClr val="034EA2"/>
                </a:solidFill>
                <a:latin typeface="Arial"/>
                <a:cs typeface="Arial"/>
              </a:rPr>
              <a:t>duration</a:t>
            </a:r>
            <a:r>
              <a:rPr sz="1300" b="1" spc="-5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spc="-45" dirty="0">
                <a:solidFill>
                  <a:srgbClr val="034EA2"/>
                </a:solidFill>
                <a:latin typeface="Arial"/>
                <a:cs typeface="Arial"/>
              </a:rPr>
              <a:t>for</a:t>
            </a:r>
            <a:r>
              <a:rPr sz="1300" b="1" spc="-8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spc="-30" dirty="0">
                <a:solidFill>
                  <a:srgbClr val="034EA2"/>
                </a:solidFill>
                <a:latin typeface="Arial"/>
                <a:cs typeface="Arial"/>
              </a:rPr>
              <a:t>eco-</a:t>
            </a:r>
            <a:r>
              <a:rPr sz="1300" b="1" spc="-50" dirty="0">
                <a:solidFill>
                  <a:srgbClr val="034EA2"/>
                </a:solidFill>
                <a:latin typeface="Arial"/>
                <a:cs typeface="Arial"/>
              </a:rPr>
              <a:t>coasters</a:t>
            </a:r>
            <a:r>
              <a:rPr sz="1300" b="1" spc="-5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034EA2"/>
                </a:solidFill>
                <a:latin typeface="Arial"/>
                <a:cs typeface="Arial"/>
              </a:rPr>
              <a:t>is</a:t>
            </a:r>
            <a:r>
              <a:rPr sz="1300" b="1" spc="-8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u="heavy" dirty="0">
                <a:solidFill>
                  <a:srgbClr val="034EA2"/>
                </a:solidFill>
                <a:uFill>
                  <a:solidFill>
                    <a:srgbClr val="034EA2"/>
                  </a:solidFill>
                </a:uFill>
                <a:latin typeface="Arial"/>
                <a:cs typeface="Arial"/>
              </a:rPr>
              <a:t>	</a:t>
            </a:r>
            <a:r>
              <a:rPr sz="1300" b="1" spc="-9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034EA2"/>
                </a:solidFill>
                <a:latin typeface="Arial"/>
                <a:cs typeface="Arial"/>
              </a:rPr>
              <a:t>,</a:t>
            </a:r>
            <a:endParaRPr sz="1300">
              <a:latin typeface="Arial"/>
              <a:cs typeface="Arial"/>
            </a:endParaRPr>
          </a:p>
          <a:p>
            <a:pPr>
              <a:spcBef>
                <a:spcPts val="1085"/>
              </a:spcBef>
            </a:pPr>
            <a:endParaRPr sz="1300">
              <a:latin typeface="Arial"/>
              <a:cs typeface="Arial"/>
            </a:endParaRPr>
          </a:p>
          <a:p>
            <a:pPr marL="12702" marR="167033">
              <a:lnSpc>
                <a:spcPct val="134600"/>
              </a:lnSpc>
              <a:tabLst>
                <a:tab pos="711320" algn="l"/>
                <a:tab pos="3366697" algn="l"/>
              </a:tabLst>
            </a:pPr>
            <a:r>
              <a:rPr sz="1300" b="1" spc="-60" dirty="0">
                <a:solidFill>
                  <a:srgbClr val="034EA2"/>
                </a:solidFill>
                <a:latin typeface="Arial"/>
                <a:cs typeface="Arial"/>
              </a:rPr>
              <a:t>in</a:t>
            </a:r>
            <a:r>
              <a:rPr sz="1300" b="1" spc="-7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spc="-45" dirty="0">
                <a:solidFill>
                  <a:srgbClr val="034EA2"/>
                </a:solidFill>
                <a:latin typeface="Arial"/>
                <a:cs typeface="Arial"/>
              </a:rPr>
              <a:t>which</a:t>
            </a:r>
            <a:r>
              <a:rPr sz="1300" b="1" spc="-7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034EA2"/>
                </a:solidFill>
                <a:latin typeface="Arial"/>
                <a:cs typeface="Arial"/>
              </a:rPr>
              <a:t>the</a:t>
            </a:r>
            <a:r>
              <a:rPr sz="1300" b="1" spc="-7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spc="-30" dirty="0">
                <a:solidFill>
                  <a:srgbClr val="034EA2"/>
                </a:solidFill>
                <a:latin typeface="Arial"/>
                <a:cs typeface="Arial"/>
              </a:rPr>
              <a:t>eco-coaster</a:t>
            </a:r>
            <a:r>
              <a:rPr sz="1300" b="1" spc="-10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spc="-55" dirty="0">
                <a:solidFill>
                  <a:srgbClr val="034EA2"/>
                </a:solidFill>
                <a:latin typeface="Arial"/>
                <a:cs typeface="Arial"/>
              </a:rPr>
              <a:t>breaks</a:t>
            </a:r>
            <a:r>
              <a:rPr sz="1300" b="1" spc="-7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034EA2"/>
                </a:solidFill>
                <a:latin typeface="Arial"/>
                <a:cs typeface="Arial"/>
              </a:rPr>
              <a:t>when</a:t>
            </a:r>
            <a:r>
              <a:rPr sz="1300" b="1" spc="-18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u="heavy" dirty="0">
                <a:solidFill>
                  <a:srgbClr val="034EA2"/>
                </a:solidFill>
                <a:uFill>
                  <a:solidFill>
                    <a:srgbClr val="034EA2"/>
                  </a:solidFill>
                </a:uFill>
                <a:latin typeface="Arial"/>
                <a:cs typeface="Arial"/>
              </a:rPr>
              <a:t>	</a:t>
            </a:r>
            <a:r>
              <a:rPr sz="1300" b="1" spc="-17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spc="-40" dirty="0">
                <a:solidFill>
                  <a:srgbClr val="034EA2"/>
                </a:solidFill>
                <a:latin typeface="Arial"/>
                <a:cs typeface="Arial"/>
              </a:rPr>
              <a:t>g</a:t>
            </a:r>
            <a:r>
              <a:rPr sz="1300" b="1" spc="-7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spc="-30" dirty="0">
                <a:solidFill>
                  <a:srgbClr val="034EA2"/>
                </a:solidFill>
                <a:latin typeface="Arial"/>
                <a:cs typeface="Arial"/>
              </a:rPr>
              <a:t>of</a:t>
            </a:r>
            <a:r>
              <a:rPr sz="1300" b="1" spc="-9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spc="-25" dirty="0">
                <a:solidFill>
                  <a:srgbClr val="034EA2"/>
                </a:solidFill>
                <a:latin typeface="Arial"/>
                <a:cs typeface="Arial"/>
              </a:rPr>
              <a:t>weight</a:t>
            </a:r>
            <a:r>
              <a:rPr sz="1300" b="1" spc="-8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spc="-70" dirty="0">
                <a:solidFill>
                  <a:srgbClr val="034EA2"/>
                </a:solidFill>
                <a:latin typeface="Arial"/>
                <a:cs typeface="Arial"/>
              </a:rPr>
              <a:t>drops</a:t>
            </a:r>
            <a:r>
              <a:rPr sz="1300" b="1" spc="-7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spc="-30" dirty="0">
                <a:solidFill>
                  <a:srgbClr val="034EA2"/>
                </a:solidFill>
                <a:latin typeface="Arial"/>
                <a:cs typeface="Arial"/>
              </a:rPr>
              <a:t>vertically</a:t>
            </a:r>
            <a:r>
              <a:rPr sz="1300" b="1" spc="-7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spc="60" dirty="0">
                <a:solidFill>
                  <a:srgbClr val="034EA2"/>
                </a:solidFill>
                <a:latin typeface="Arial"/>
                <a:cs typeface="Arial"/>
              </a:rPr>
              <a:t>at</a:t>
            </a:r>
            <a:r>
              <a:rPr sz="1300" b="1" spc="-7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034EA2"/>
                </a:solidFill>
                <a:latin typeface="Arial"/>
                <a:cs typeface="Arial"/>
              </a:rPr>
              <a:t>a</a:t>
            </a:r>
            <a:r>
              <a:rPr sz="1300" b="1" spc="-7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034EA2"/>
                </a:solidFill>
                <a:latin typeface="Arial"/>
                <a:cs typeface="Arial"/>
              </a:rPr>
              <a:t>height of </a:t>
            </a:r>
            <a:r>
              <a:rPr sz="1300" b="1" u="heavy" dirty="0">
                <a:solidFill>
                  <a:srgbClr val="034EA2"/>
                </a:solidFill>
                <a:uFill>
                  <a:solidFill>
                    <a:srgbClr val="034EA2"/>
                  </a:solidFill>
                </a:uFill>
                <a:latin typeface="Arial"/>
                <a:cs typeface="Arial"/>
              </a:rPr>
              <a:t>	</a:t>
            </a:r>
            <a:r>
              <a:rPr sz="1300" b="1" dirty="0">
                <a:solidFill>
                  <a:srgbClr val="034EA2"/>
                </a:solidFill>
                <a:latin typeface="Arial"/>
                <a:cs typeface="Arial"/>
              </a:rPr>
              <a:t> m.</a:t>
            </a:r>
            <a:endParaRPr sz="1300">
              <a:latin typeface="Arial"/>
              <a:cs typeface="Arial"/>
            </a:endParaRPr>
          </a:p>
        </p:txBody>
      </p:sp>
      <p:sp>
        <p:nvSpPr>
          <p:cNvPr id="19" name="object 4"/>
          <p:cNvSpPr/>
          <p:nvPr/>
        </p:nvSpPr>
        <p:spPr>
          <a:xfrm>
            <a:off x="2" y="2"/>
            <a:ext cx="7560309" cy="1404620"/>
          </a:xfrm>
          <a:custGeom>
            <a:avLst/>
            <a:gdLst/>
            <a:ahLst/>
            <a:cxnLst/>
            <a:rect l="l" t="t" r="r" b="b"/>
            <a:pathLst>
              <a:path w="7560309" h="1404620">
                <a:moveTo>
                  <a:pt x="7559992" y="0"/>
                </a:moveTo>
                <a:lnTo>
                  <a:pt x="0" y="0"/>
                </a:lnTo>
                <a:lnTo>
                  <a:pt x="0" y="1404010"/>
                </a:lnTo>
                <a:lnTo>
                  <a:pt x="7559992" y="1404010"/>
                </a:lnTo>
                <a:lnTo>
                  <a:pt x="7559992" y="0"/>
                </a:lnTo>
                <a:close/>
              </a:path>
            </a:pathLst>
          </a:custGeom>
          <a:solidFill>
            <a:srgbClr val="00B9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3"/>
          <p:cNvSpPr/>
          <p:nvPr/>
        </p:nvSpPr>
        <p:spPr>
          <a:xfrm>
            <a:off x="2" y="1404012"/>
            <a:ext cx="7560309" cy="594360"/>
          </a:xfrm>
          <a:custGeom>
            <a:avLst/>
            <a:gdLst/>
            <a:ahLst/>
            <a:cxnLst/>
            <a:rect l="l" t="t" r="r" b="b"/>
            <a:pathLst>
              <a:path w="7560309" h="594360">
                <a:moveTo>
                  <a:pt x="0" y="593991"/>
                </a:moveTo>
                <a:lnTo>
                  <a:pt x="7559992" y="593991"/>
                </a:lnTo>
                <a:lnTo>
                  <a:pt x="7559992" y="0"/>
                </a:lnTo>
                <a:lnTo>
                  <a:pt x="0" y="0"/>
                </a:lnTo>
                <a:lnTo>
                  <a:pt x="0" y="593991"/>
                </a:lnTo>
                <a:close/>
              </a:path>
            </a:pathLst>
          </a:custGeom>
          <a:solidFill>
            <a:srgbClr val="034E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7"/>
          <p:cNvSpPr txBox="1"/>
          <p:nvPr/>
        </p:nvSpPr>
        <p:spPr>
          <a:xfrm>
            <a:off x="372702" y="1548292"/>
            <a:ext cx="6229975" cy="2744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2">
              <a:spcBef>
                <a:spcPts val="5"/>
              </a:spcBef>
            </a:pPr>
            <a:r>
              <a:rPr lang="en-US" altLang="zh-HK" sz="1700" b="1" dirty="0" smtClean="0">
                <a:solidFill>
                  <a:srgbClr val="FFFFFF"/>
                </a:solidFill>
                <a:latin typeface="Arial"/>
                <a:cs typeface="Arial"/>
              </a:rPr>
              <a:t>Method 1: </a:t>
            </a:r>
            <a:r>
              <a:rPr lang="en-US" altLang="zh-HK" sz="1700" b="1" dirty="0" smtClean="0">
                <a:solidFill>
                  <a:srgbClr val="FFFFFF"/>
                </a:solidFill>
                <a:latin typeface="Arial"/>
                <a:cs typeface="Arial"/>
              </a:rPr>
              <a:t>Determine </a:t>
            </a:r>
            <a:r>
              <a:rPr lang="en-US" altLang="zh-HK" sz="1700" b="1" dirty="0" smtClean="0">
                <a:solidFill>
                  <a:srgbClr val="FFFFFF"/>
                </a:solidFill>
                <a:latin typeface="Arial"/>
                <a:cs typeface="Arial"/>
              </a:rPr>
              <a:t>the Material Ratio using Weights</a:t>
            </a:r>
            <a:endParaRPr lang="en-US" altLang="zh-HK" sz="1700" dirty="0">
              <a:latin typeface="Arial"/>
              <a:cs typeface="Arial"/>
            </a:endParaRPr>
          </a:p>
        </p:txBody>
      </p:sp>
      <p:sp>
        <p:nvSpPr>
          <p:cNvPr id="26" name="圓角矩形 25"/>
          <p:cNvSpPr/>
          <p:nvPr/>
        </p:nvSpPr>
        <p:spPr>
          <a:xfrm>
            <a:off x="372703" y="757689"/>
            <a:ext cx="3024547" cy="39876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HK" altLang="en-US"/>
          </a:p>
        </p:txBody>
      </p:sp>
      <p:sp>
        <p:nvSpPr>
          <p:cNvPr id="27" name="object 7"/>
          <p:cNvSpPr txBox="1"/>
          <p:nvPr/>
        </p:nvSpPr>
        <p:spPr>
          <a:xfrm>
            <a:off x="324611" y="832623"/>
            <a:ext cx="3100747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0370"/>
            <a:r>
              <a:rPr sz="1500" b="1" spc="20" dirty="0">
                <a:solidFill>
                  <a:srgbClr val="00B9B5"/>
                </a:solidFill>
                <a:latin typeface="Arial"/>
                <a:cs typeface="Arial"/>
              </a:rPr>
              <a:t>Experimental Data Sheet </a:t>
            </a:r>
            <a:r>
              <a:rPr lang="en-US" sz="1500" b="1" spc="20" dirty="0" smtClean="0">
                <a:solidFill>
                  <a:srgbClr val="00B9B5"/>
                </a:solidFill>
                <a:latin typeface="Arial"/>
                <a:cs typeface="Arial"/>
              </a:rPr>
              <a:t>I</a:t>
            </a:r>
            <a:r>
              <a:rPr sz="1500" b="1" spc="20" dirty="0" smtClean="0">
                <a:solidFill>
                  <a:srgbClr val="00B9B5"/>
                </a:solidFill>
                <a:latin typeface="Arial"/>
                <a:cs typeface="Arial"/>
              </a:rPr>
              <a:t>I </a:t>
            </a:r>
            <a:r>
              <a:rPr sz="1500" b="1" spc="20" dirty="0">
                <a:solidFill>
                  <a:srgbClr val="00B9B5"/>
                </a:solidFill>
                <a:latin typeface="Arial"/>
                <a:cs typeface="Arial"/>
              </a:rPr>
              <a:t>(A)</a:t>
            </a:r>
          </a:p>
        </p:txBody>
      </p:sp>
      <p:sp>
        <p:nvSpPr>
          <p:cNvPr id="12" name="圓角矩形 11"/>
          <p:cNvSpPr/>
          <p:nvPr/>
        </p:nvSpPr>
        <p:spPr>
          <a:xfrm>
            <a:off x="380640" y="268203"/>
            <a:ext cx="5241727" cy="396240"/>
          </a:xfrm>
          <a:prstGeom prst="roundRect">
            <a:avLst>
              <a:gd name="adj" fmla="val 50000"/>
            </a:avLst>
          </a:prstGeom>
          <a:solidFill>
            <a:srgbClr val="034E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HK" altLang="en-US"/>
          </a:p>
        </p:txBody>
      </p:sp>
      <p:sp>
        <p:nvSpPr>
          <p:cNvPr id="13" name="object 41"/>
          <p:cNvSpPr txBox="1"/>
          <p:nvPr/>
        </p:nvSpPr>
        <p:spPr>
          <a:xfrm>
            <a:off x="489242" y="329682"/>
            <a:ext cx="5046980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2">
              <a:spcBef>
                <a:spcPts val="100"/>
              </a:spcBef>
            </a:pPr>
            <a:r>
              <a:rPr sz="1500" b="1" dirty="0">
                <a:solidFill>
                  <a:srgbClr val="FFFFFF"/>
                </a:solidFill>
                <a:latin typeface="Arial"/>
                <a:cs typeface="Arial"/>
              </a:rPr>
              <a:t>“Design</a:t>
            </a:r>
            <a:r>
              <a:rPr sz="1500" b="1" spc="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1500" b="1" spc="20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FFFFFF"/>
                </a:solidFill>
                <a:latin typeface="Arial"/>
                <a:cs typeface="Arial"/>
              </a:rPr>
              <a:t>Make”:</a:t>
            </a:r>
            <a:r>
              <a:rPr sz="1500" b="1" spc="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FFFFFF"/>
                </a:solidFill>
                <a:latin typeface="Arial"/>
                <a:cs typeface="Arial"/>
              </a:rPr>
              <a:t>Upcycling</a:t>
            </a:r>
            <a:r>
              <a:rPr sz="1500" b="1" spc="20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1500" b="1" spc="1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FFFFFF"/>
                </a:solidFill>
                <a:latin typeface="Arial"/>
                <a:cs typeface="Arial"/>
              </a:rPr>
              <a:t>Waterworks</a:t>
            </a:r>
            <a:r>
              <a:rPr sz="1500" b="1" spc="20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spc="-10" dirty="0">
                <a:solidFill>
                  <a:srgbClr val="FFFFFF"/>
                </a:solidFill>
                <a:latin typeface="Arial"/>
                <a:cs typeface="Arial"/>
              </a:rPr>
              <a:t>Sludge</a:t>
            </a:r>
            <a:endParaRPr sz="1500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254</TotalTime>
  <Words>1764</Words>
  <Application>Microsoft Office PowerPoint</Application>
  <PresentationFormat>自訂</PresentationFormat>
  <Paragraphs>352</Paragraphs>
  <Slides>12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12</vt:i4>
      </vt:variant>
    </vt:vector>
  </HeadingPairs>
  <TitlesOfParts>
    <vt:vector size="17" baseType="lpstr">
      <vt:lpstr>新細明體</vt:lpstr>
      <vt:lpstr>Arial</vt:lpstr>
      <vt:lpstr>Calibri</vt:lpstr>
      <vt:lpstr>Times New Roman</vt:lpstr>
      <vt:lpstr>Office Theme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asdasd</dc:title>
  <dc:creator>Chiu-sang Raymond LEUNG</dc:creator>
  <cp:lastModifiedBy>Sum-yin Sammi SIN</cp:lastModifiedBy>
  <cp:revision>43</cp:revision>
  <dcterms:created xsi:type="dcterms:W3CDTF">2025-02-04T02:43:30Z</dcterms:created>
  <dcterms:modified xsi:type="dcterms:W3CDTF">2025-02-04T07:26:31Z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2025-02-04T00:00:00Z</vt:filetime>
  </property>
  <property fmtid="{D5CDD505-2E9C-101B-9397-08002B2CF9AE}" pid="3" name="Creator">
    <vt:lpwstr>Adobe Illustrator 26.1 (Windows)</vt:lpwstr>
  </property>
  <property fmtid="{D5CDD505-2E9C-101B-9397-08002B2CF9AE}" pid="4" name="LastSaved">
    <vt:filetime>2025-02-04T00:00:00Z</vt:filetime>
  </property>
  <property fmtid="{D5CDD505-2E9C-101B-9397-08002B2CF9AE}" pid="5" name="Producer">
    <vt:lpwstr>Adobe PDF library 16.04</vt:lpwstr>
  </property>
</Properties>
</file>